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9" r:id="rId4"/>
    <p:sldId id="261" r:id="rId5"/>
    <p:sldId id="274" r:id="rId6"/>
    <p:sldId id="276" r:id="rId7"/>
    <p:sldId id="300" r:id="rId8"/>
    <p:sldId id="301" r:id="rId9"/>
    <p:sldId id="302" r:id="rId10"/>
    <p:sldId id="303" r:id="rId11"/>
    <p:sldId id="304" r:id="rId12"/>
    <p:sldId id="305" r:id="rId13"/>
    <p:sldId id="307" r:id="rId14"/>
    <p:sldId id="278" r:id="rId15"/>
    <p:sldId id="286" r:id="rId16"/>
    <p:sldId id="287" r:id="rId17"/>
    <p:sldId id="273" r:id="rId18"/>
    <p:sldId id="279" r:id="rId19"/>
    <p:sldId id="283" r:id="rId20"/>
    <p:sldId id="262" r:id="rId21"/>
    <p:sldId id="284" r:id="rId22"/>
    <p:sldId id="285" r:id="rId23"/>
    <p:sldId id="311" r:id="rId24"/>
    <p:sldId id="312" r:id="rId25"/>
    <p:sldId id="269"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4" userDrawn="1">
          <p15:clr>
            <a:srgbClr val="A4A3A4"/>
          </p15:clr>
        </p15:guide>
        <p15:guide id="2" pos="7368" userDrawn="1">
          <p15:clr>
            <a:srgbClr val="A4A3A4"/>
          </p15:clr>
        </p15:guide>
        <p15:guide id="3" orient="horz" pos="473" userDrawn="1">
          <p15:clr>
            <a:srgbClr val="A4A3A4"/>
          </p15:clr>
        </p15:guide>
        <p15:guide id="4" orient="horz" pos="4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95" d="100"/>
          <a:sy n="95" d="100"/>
        </p:scale>
        <p:origin x="206" y="53"/>
      </p:cViewPr>
      <p:guideLst>
        <p:guide pos="304"/>
        <p:guide pos="7368"/>
        <p:guide orient="horz" pos="473"/>
        <p:guide orient="horz" pos="4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F7382-B1F7-4D68-995D-F8373CE65DC0}"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86D82-40B8-4175-AE33-CCD3B53A526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95300" y="1122363"/>
            <a:ext cx="11201400" cy="2387600"/>
          </a:xfrm>
        </p:spPr>
        <p:txBody>
          <a:bodyPr anchor="ctr"/>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482600" y="3602038"/>
            <a:ext cx="112141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036320"/>
            <a:ext cx="5181600" cy="514064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036320"/>
            <a:ext cx="5181600" cy="514064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灯片编号占位符 6"/>
          <p:cNvSpPr>
            <a:spLocks noGrp="1"/>
          </p:cNvSpPr>
          <p:nvPr>
            <p:ph type="sldNum" sz="quarter" idx="12"/>
          </p:nvPr>
        </p:nvSpPr>
        <p:spPr/>
        <p:txBody>
          <a:bodyPr/>
          <a:lstStyle/>
          <a:p>
            <a:fld id="{3ACD1EC8-6F57-41A7-99F1-FEDB2874BA2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3B6875E-AEA4-42E3-A6DA-2440C2C8329E}" type="datetime1">
              <a:rPr lang="zh-CN" altLang="en-US" smtClean="0"/>
              <a:t>2023/8/19</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3ACD1EC8-6F57-41A7-99F1-FEDB2874BA2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ACD1EC8-6F57-41A7-99F1-FEDB2874BA2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2600" y="136525"/>
            <a:ext cx="11214100" cy="615159"/>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p:cNvSpPr>
            <a:spLocks noGrp="1"/>
          </p:cNvSpPr>
          <p:nvPr>
            <p:ph type="body" idx="1"/>
          </p:nvPr>
        </p:nvSpPr>
        <p:spPr>
          <a:xfrm>
            <a:off x="482600" y="868182"/>
            <a:ext cx="11214100" cy="551118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矩形 6"/>
          <p:cNvSpPr/>
          <p:nvPr userDrawn="1"/>
        </p:nvSpPr>
        <p:spPr>
          <a:xfrm>
            <a:off x="0" y="6570000"/>
            <a:ext cx="12192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8" name="Group 4"/>
          <p:cNvGrpSpPr>
            <a:grpSpLocks noChangeAspect="1"/>
          </p:cNvGrpSpPr>
          <p:nvPr userDrawn="1"/>
        </p:nvGrpSpPr>
        <p:grpSpPr bwMode="auto">
          <a:xfrm>
            <a:off x="9939005" y="397033"/>
            <a:ext cx="2252995" cy="356370"/>
            <a:chOff x="768" y="1292"/>
            <a:chExt cx="5241" cy="829"/>
          </a:xfrm>
          <a:solidFill>
            <a:schemeClr val="accent1"/>
          </a:solidFill>
        </p:grpSpPr>
        <p:sp>
          <p:nvSpPr>
            <p:cNvPr id="9" name="Freeform 5"/>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0" name="Freeform 6"/>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1" name="Freeform 7"/>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2" name="Freeform 8"/>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3" name="Freeform 9"/>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4" name="Freeform 10"/>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dirty="0"/>
            </a:p>
          </p:txBody>
        </p:sp>
        <p:sp>
          <p:nvSpPr>
            <p:cNvPr id="15" name="Freeform 11"/>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6" name="Freeform 12"/>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7" name="Freeform 13"/>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sp>
          <p:nvSpPr>
            <p:cNvPr id="18" name="Freeform 14"/>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sz="1800"/>
            </a:p>
          </p:txBody>
        </p:sp>
      </p:grpSp>
      <p:cxnSp>
        <p:nvCxnSpPr>
          <p:cNvPr id="19" name="直接连接符 18"/>
          <p:cNvCxnSpPr>
            <a:stCxn id="11" idx="36"/>
          </p:cNvCxnSpPr>
          <p:nvPr userDrawn="1"/>
        </p:nvCxnSpPr>
        <p:spPr>
          <a:xfrm flipH="1" flipV="1">
            <a:off x="3" y="751684"/>
            <a:ext cx="10144994" cy="97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灯片编号占位符 5"/>
          <p:cNvSpPr>
            <a:spLocks noGrp="1"/>
          </p:cNvSpPr>
          <p:nvPr>
            <p:ph type="sldNum" sz="quarter" idx="4"/>
          </p:nvPr>
        </p:nvSpPr>
        <p:spPr>
          <a:xfrm>
            <a:off x="9375147" y="6578600"/>
            <a:ext cx="2743200" cy="279400"/>
          </a:xfrm>
          <a:prstGeom prst="rect">
            <a:avLst/>
          </a:prstGeom>
        </p:spPr>
        <p:txBody>
          <a:bodyPr vert="horz" lIns="91440" tIns="45720" rIns="91440" bIns="45720" rtlCol="0" anchor="ctr"/>
          <a:lstStyle>
            <a:lvl1pPr algn="r">
              <a:defRPr sz="1800" b="1">
                <a:solidFill>
                  <a:schemeClr val="bg1"/>
                </a:solidFill>
              </a:defRPr>
            </a:lvl1pPr>
          </a:lstStyle>
          <a:p>
            <a:fld id="{3ACD1EC8-6F57-41A7-99F1-FEDB2874BA2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slideLayout" Target="../slideLayouts/slideLayout4.xml"/><Relationship Id="rId4"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slideLayout" Target="../slideLayouts/slideLayout4.xml"/><Relationship Id="rId4" Type="http://schemas.openxmlformats.org/officeDocument/2006/relationships/tags" Target="../tags/tag2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Layout" Target="../slideLayouts/slideLayout4.xml"/><Relationship Id="rId4"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建筑物&#10;&#10;自动生成的说明"/>
          <p:cNvPicPr>
            <a:picLocks noChangeAspect="1"/>
          </p:cNvPicPr>
          <p:nvPr/>
        </p:nvPicPr>
        <p:blipFill rotWithShape="1">
          <a:blip r:embed="rId2" cstate="print">
            <a:alphaModFix amt="20000"/>
            <a:graysc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21958"/>
          <a:stretch>
            <a:fillRect/>
          </a:stretch>
        </p:blipFill>
        <p:spPr>
          <a:xfrm>
            <a:off x="0" y="3219665"/>
            <a:ext cx="12282150" cy="4114800"/>
          </a:xfrm>
          <a:prstGeom prst="rect">
            <a:avLst/>
          </a:prstGeom>
        </p:spPr>
      </p:pic>
      <p:sp>
        <p:nvSpPr>
          <p:cNvPr id="6" name="矩形 5"/>
          <p:cNvSpPr/>
          <p:nvPr/>
        </p:nvSpPr>
        <p:spPr>
          <a:xfrm>
            <a:off x="0" y="6296878"/>
            <a:ext cx="12191999" cy="561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730375"/>
            <a:ext cx="12192002" cy="24015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9345597" y="223705"/>
            <a:ext cx="2846403" cy="450233"/>
            <a:chOff x="768" y="1292"/>
            <a:chExt cx="5241" cy="829"/>
          </a:xfrm>
          <a:solidFill>
            <a:schemeClr val="accent1"/>
          </a:solidFill>
        </p:grpSpPr>
        <p:sp>
          <p:nvSpPr>
            <p:cNvPr id="8" name="Freeform 5"/>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9" name="Freeform 6"/>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1" name="Freeform 8"/>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2" name="Freeform 9"/>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3" name="Freeform 10"/>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dirty="0"/>
            </a:p>
          </p:txBody>
        </p:sp>
        <p:sp>
          <p:nvSpPr>
            <p:cNvPr id="14" name="Freeform 11"/>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6" name="Freeform 13"/>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7" name="Freeform 14"/>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grpSp>
      <p:cxnSp>
        <p:nvCxnSpPr>
          <p:cNvPr id="18" name="直接连接符 17"/>
          <p:cNvCxnSpPr>
            <a:stCxn id="10" idx="36"/>
          </p:cNvCxnSpPr>
          <p:nvPr/>
        </p:nvCxnSpPr>
        <p:spPr>
          <a:xfrm flipH="1" flipV="1">
            <a:off x="6" y="672215"/>
            <a:ext cx="9605838" cy="786"/>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9" name="图片 18" descr="文本&#10;&#10;中度可信度描述已自动生成"/>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6296878"/>
            <a:ext cx="1706880" cy="561122"/>
          </a:xfrm>
          <a:prstGeom prst="rect">
            <a:avLst/>
          </a:prstGeom>
        </p:spPr>
      </p:pic>
      <p:sp>
        <p:nvSpPr>
          <p:cNvPr id="2" name="标题 1"/>
          <p:cNvSpPr>
            <a:spLocks noGrp="1"/>
          </p:cNvSpPr>
          <p:nvPr>
            <p:ph type="ctrTitle"/>
          </p:nvPr>
        </p:nvSpPr>
        <p:spPr>
          <a:xfrm>
            <a:off x="495300" y="886913"/>
            <a:ext cx="11201400" cy="2069647"/>
          </a:xfrm>
        </p:spPr>
        <p:txBody>
          <a:bodyPr/>
          <a:lstStyle/>
          <a:p>
            <a:r>
              <a:rPr lang="zh-CN" altLang="en-US" dirty="0">
                <a:solidFill>
                  <a:schemeClr val="bg1"/>
                </a:solidFill>
              </a:rPr>
              <a:t>钓鱼攻击的典型方法和防范措施</a:t>
            </a:r>
          </a:p>
        </p:txBody>
      </p:sp>
      <p:sp>
        <p:nvSpPr>
          <p:cNvPr id="21" name="文本框 20"/>
          <p:cNvSpPr txBox="1"/>
          <p:nvPr/>
        </p:nvSpPr>
        <p:spPr>
          <a:xfrm>
            <a:off x="0" y="283509"/>
            <a:ext cx="309880" cy="398780"/>
          </a:xfrm>
          <a:prstGeom prst="rect">
            <a:avLst/>
          </a:prstGeom>
          <a:noFill/>
        </p:spPr>
        <p:txBody>
          <a:bodyPr wrap="none" rtlCol="0">
            <a:spAutoFit/>
          </a:bodyPr>
          <a:lstStyle/>
          <a:p>
            <a:endParaRPr lang="zh-CN" altLang="en-US"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钓鱼邮件攻击</a:t>
            </a:r>
            <a:r>
              <a:rPr lang="en-US" altLang="zh-CN"/>
              <a:t>——</a:t>
            </a:r>
            <a:r>
              <a:rPr lang="zh-CN" altLang="en-US"/>
              <a:t>危险的攻击</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10</a:t>
            </a:fld>
            <a:endParaRPr lang="zh-CN" altLang="en-US"/>
          </a:p>
        </p:txBody>
      </p:sp>
      <p:sp>
        <p:nvSpPr>
          <p:cNvPr id="7" name="文本框 6"/>
          <p:cNvSpPr txBox="1"/>
          <p:nvPr/>
        </p:nvSpPr>
        <p:spPr>
          <a:xfrm>
            <a:off x="2087245" y="1189355"/>
            <a:ext cx="3986530" cy="382270"/>
          </a:xfrm>
          <a:prstGeom prst="rect">
            <a:avLst/>
          </a:prstGeom>
          <a:noFill/>
        </p:spPr>
        <p:txBody>
          <a:bodyPr wrap="square" rtlCol="0">
            <a:noAutofit/>
          </a:bodyPr>
          <a:lstStyle/>
          <a:p>
            <a:endParaRPr lang="zh-CN" altLang="en-US"/>
          </a:p>
        </p:txBody>
      </p:sp>
      <p:sp>
        <p:nvSpPr>
          <p:cNvPr id="4" name="文本框 3"/>
          <p:cNvSpPr txBox="1"/>
          <p:nvPr/>
        </p:nvSpPr>
        <p:spPr>
          <a:xfrm>
            <a:off x="862965" y="2009140"/>
            <a:ext cx="5752465" cy="368300"/>
          </a:xfrm>
          <a:prstGeom prst="rect">
            <a:avLst/>
          </a:prstGeom>
          <a:noFill/>
        </p:spPr>
        <p:txBody>
          <a:bodyPr wrap="square" rtlCol="0">
            <a:spAutoFit/>
          </a:bodyPr>
          <a:lstStyle/>
          <a:p>
            <a:r>
              <a:rPr lang="en-US" altLang="zh-CN"/>
              <a:t>Third Step:</a:t>
            </a:r>
            <a:r>
              <a:rPr lang="zh-CN" altLang="en-US"/>
              <a:t>填写发送邮件模板</a:t>
            </a:r>
          </a:p>
        </p:txBody>
      </p:sp>
      <p:pic>
        <p:nvPicPr>
          <p:cNvPr id="5" name="图片 4"/>
          <p:cNvPicPr>
            <a:picLocks noChangeAspect="1"/>
          </p:cNvPicPr>
          <p:nvPr>
            <p:custDataLst>
              <p:tags r:id="rId1"/>
            </p:custDataLst>
          </p:nvPr>
        </p:nvPicPr>
        <p:blipFill>
          <a:blip r:embed="rId3"/>
          <a:stretch>
            <a:fillRect/>
          </a:stretch>
        </p:blipFill>
        <p:spPr>
          <a:xfrm>
            <a:off x="6615430" y="837565"/>
            <a:ext cx="4157980" cy="57410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钓鱼邮件攻击</a:t>
            </a:r>
            <a:r>
              <a:rPr lang="en-US" altLang="zh-CN"/>
              <a:t>——</a:t>
            </a:r>
            <a:r>
              <a:rPr lang="zh-CN" altLang="en-US"/>
              <a:t>危险的攻击</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11</a:t>
            </a:fld>
            <a:endParaRPr lang="zh-CN" altLang="en-US"/>
          </a:p>
        </p:txBody>
      </p:sp>
      <p:sp>
        <p:nvSpPr>
          <p:cNvPr id="7" name="文本框 6"/>
          <p:cNvSpPr txBox="1"/>
          <p:nvPr/>
        </p:nvSpPr>
        <p:spPr>
          <a:xfrm>
            <a:off x="2087245" y="1189355"/>
            <a:ext cx="3986530" cy="382270"/>
          </a:xfrm>
          <a:prstGeom prst="rect">
            <a:avLst/>
          </a:prstGeom>
          <a:noFill/>
        </p:spPr>
        <p:txBody>
          <a:bodyPr wrap="square" rtlCol="0">
            <a:noAutofit/>
          </a:bodyPr>
          <a:lstStyle/>
          <a:p>
            <a:endParaRPr lang="zh-CN" altLang="en-US"/>
          </a:p>
        </p:txBody>
      </p:sp>
      <p:sp>
        <p:nvSpPr>
          <p:cNvPr id="4" name="文本框 3"/>
          <p:cNvSpPr txBox="1"/>
          <p:nvPr/>
        </p:nvSpPr>
        <p:spPr>
          <a:xfrm>
            <a:off x="862965" y="2009140"/>
            <a:ext cx="5752465" cy="368300"/>
          </a:xfrm>
          <a:prstGeom prst="rect">
            <a:avLst/>
          </a:prstGeom>
          <a:noFill/>
        </p:spPr>
        <p:txBody>
          <a:bodyPr wrap="square" rtlCol="0">
            <a:spAutoFit/>
          </a:bodyPr>
          <a:lstStyle/>
          <a:p>
            <a:r>
              <a:rPr lang="en-US" altLang="zh-CN"/>
              <a:t>Final Step:</a:t>
            </a:r>
            <a:r>
              <a:rPr lang="zh-CN" altLang="en-US"/>
              <a:t>发送邮件</a:t>
            </a:r>
            <a:r>
              <a:rPr lang="en-US" altLang="zh-CN"/>
              <a:t>(</a:t>
            </a:r>
            <a:r>
              <a:rPr lang="zh-CN" altLang="en-US"/>
              <a:t>攻击开始</a:t>
            </a:r>
            <a:r>
              <a:rPr lang="en-US" altLang="zh-CN"/>
              <a:t>)</a:t>
            </a:r>
          </a:p>
        </p:txBody>
      </p:sp>
      <p:pic>
        <p:nvPicPr>
          <p:cNvPr id="5" name="图片 4"/>
          <p:cNvPicPr>
            <a:picLocks noChangeAspect="1"/>
          </p:cNvPicPr>
          <p:nvPr>
            <p:custDataLst>
              <p:tags r:id="rId1"/>
            </p:custDataLst>
          </p:nvPr>
        </p:nvPicPr>
        <p:blipFill>
          <a:blip r:embed="rId3"/>
          <a:stretch>
            <a:fillRect/>
          </a:stretch>
        </p:blipFill>
        <p:spPr>
          <a:xfrm>
            <a:off x="7011035" y="1083945"/>
            <a:ext cx="4464050" cy="4953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钓鱼邮件攻击</a:t>
            </a:r>
            <a:r>
              <a:rPr lang="en-US" altLang="zh-CN"/>
              <a:t>——</a:t>
            </a:r>
            <a:r>
              <a:rPr lang="zh-CN" altLang="en-US"/>
              <a:t>危险的攻击</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12</a:t>
            </a:fld>
            <a:endParaRPr lang="zh-CN" altLang="en-US"/>
          </a:p>
        </p:txBody>
      </p:sp>
      <p:sp>
        <p:nvSpPr>
          <p:cNvPr id="7" name="文本框 6"/>
          <p:cNvSpPr txBox="1"/>
          <p:nvPr/>
        </p:nvSpPr>
        <p:spPr>
          <a:xfrm>
            <a:off x="2087245" y="1189355"/>
            <a:ext cx="3986530" cy="382270"/>
          </a:xfrm>
          <a:prstGeom prst="rect">
            <a:avLst/>
          </a:prstGeom>
          <a:noFill/>
        </p:spPr>
        <p:txBody>
          <a:bodyPr wrap="square" rtlCol="0">
            <a:noAutofit/>
          </a:bodyPr>
          <a:lstStyle/>
          <a:p>
            <a:endParaRPr lang="zh-CN" altLang="en-US"/>
          </a:p>
        </p:txBody>
      </p:sp>
      <p:pic>
        <p:nvPicPr>
          <p:cNvPr id="9" name="2023-05-12 12-36-46">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73660" y="-112395"/>
            <a:ext cx="12192000" cy="68580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攻击结果</a:t>
            </a:r>
          </a:p>
        </p:txBody>
      </p:sp>
      <p:sp>
        <p:nvSpPr>
          <p:cNvPr id="3" name="灯片编号占位符 2"/>
          <p:cNvSpPr>
            <a:spLocks noGrp="1"/>
          </p:cNvSpPr>
          <p:nvPr>
            <p:ph type="sldNum" sz="quarter" idx="12"/>
          </p:nvPr>
        </p:nvSpPr>
        <p:spPr/>
        <p:txBody>
          <a:bodyPr/>
          <a:lstStyle/>
          <a:p>
            <a:fld id="{3ACD1EC8-6F57-41A7-99F1-FEDB2874BA2B}" type="slidenum">
              <a:rPr lang="zh-CN" altLang="en-US" smtClean="0"/>
              <a:t>13</a:t>
            </a:fld>
            <a:endParaRPr lang="zh-CN" altLang="en-US"/>
          </a:p>
        </p:txBody>
      </p:sp>
      <p:pic>
        <p:nvPicPr>
          <p:cNvPr id="4" name="图片 3" descr="7"/>
          <p:cNvPicPr>
            <a:picLocks noChangeAspect="1"/>
          </p:cNvPicPr>
          <p:nvPr/>
        </p:nvPicPr>
        <p:blipFill>
          <a:blip r:embed="rId2"/>
          <a:stretch>
            <a:fillRect/>
          </a:stretch>
        </p:blipFill>
        <p:spPr>
          <a:xfrm>
            <a:off x="482600" y="666115"/>
            <a:ext cx="7936865" cy="4648200"/>
          </a:xfrm>
          <a:prstGeom prst="rect">
            <a:avLst/>
          </a:prstGeom>
        </p:spPr>
      </p:pic>
      <p:pic>
        <p:nvPicPr>
          <p:cNvPr id="5" name="图片 4"/>
          <p:cNvPicPr>
            <a:picLocks noChangeAspect="1"/>
          </p:cNvPicPr>
          <p:nvPr/>
        </p:nvPicPr>
        <p:blipFill>
          <a:blip r:embed="rId3"/>
          <a:stretch>
            <a:fillRect/>
          </a:stretch>
        </p:blipFill>
        <p:spPr>
          <a:xfrm>
            <a:off x="890270" y="1204595"/>
            <a:ext cx="10873105" cy="4018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目录</a:t>
            </a:r>
          </a:p>
        </p:txBody>
      </p:sp>
      <p:sp>
        <p:nvSpPr>
          <p:cNvPr id="13" name="矩形 12"/>
          <p:cNvSpPr/>
          <p:nvPr/>
        </p:nvSpPr>
        <p:spPr>
          <a:xfrm>
            <a:off x="6745015" y="2475758"/>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cxnSp>
        <p:nvCxnSpPr>
          <p:cNvPr id="14" name="直接连接符 13"/>
          <p:cNvCxnSpPr/>
          <p:nvPr/>
        </p:nvCxnSpPr>
        <p:spPr>
          <a:xfrm>
            <a:off x="6465493" y="3060529"/>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011813" y="2434194"/>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钓鱼邮件攻击</a:t>
            </a:r>
          </a:p>
        </p:txBody>
      </p:sp>
      <p:sp>
        <p:nvSpPr>
          <p:cNvPr id="16" name="矩形 15"/>
          <p:cNvSpPr/>
          <p:nvPr/>
        </p:nvSpPr>
        <p:spPr>
          <a:xfrm>
            <a:off x="6745015" y="3400429"/>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3</a:t>
            </a:r>
            <a:endParaRPr lang="zh-CN" altLang="en-US" sz="2400" dirty="0">
              <a:latin typeface="Arial Black" panose="020B0A04020102020204" pitchFamily="34" charset="0"/>
            </a:endParaRPr>
          </a:p>
        </p:txBody>
      </p:sp>
      <p:cxnSp>
        <p:nvCxnSpPr>
          <p:cNvPr id="17" name="直接连接符 16"/>
          <p:cNvCxnSpPr/>
          <p:nvPr/>
        </p:nvCxnSpPr>
        <p:spPr>
          <a:xfrm>
            <a:off x="6465493" y="3985200"/>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011813" y="3358865"/>
            <a:ext cx="4061680" cy="583565"/>
          </a:xfrm>
          <a:prstGeom prst="rect">
            <a:avLst/>
          </a:prstGeom>
          <a:noFill/>
        </p:spPr>
        <p:txBody>
          <a:bodyPr wrap="square" rtlCol="0">
            <a:spAutoFit/>
          </a:bodyPr>
          <a:lstStyle/>
          <a:p>
            <a:pPr algn="ctr"/>
            <a:r>
              <a:rPr lang="zh-CN" altLang="en-US" sz="3200" dirty="0">
                <a:solidFill>
                  <a:schemeClr val="tx1"/>
                </a:solidFill>
                <a:latin typeface="微软雅黑" panose="020B0503020204020204" pitchFamily="34" charset="-122"/>
                <a:ea typeface="微软雅黑" panose="020B0503020204020204" pitchFamily="34" charset="-122"/>
              </a:rPr>
              <a:t>钓鱼网站攻击</a:t>
            </a:r>
          </a:p>
        </p:txBody>
      </p:sp>
      <p:sp>
        <p:nvSpPr>
          <p:cNvPr id="19" name="矩形 18"/>
          <p:cNvSpPr/>
          <p:nvPr/>
        </p:nvSpPr>
        <p:spPr>
          <a:xfrm>
            <a:off x="6745015" y="4325100"/>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4</a:t>
            </a:r>
            <a:endParaRPr lang="zh-CN" altLang="en-US" sz="2400" dirty="0">
              <a:latin typeface="Arial Black" panose="020B0A04020102020204" pitchFamily="34" charset="0"/>
            </a:endParaRPr>
          </a:p>
        </p:txBody>
      </p:sp>
      <p:cxnSp>
        <p:nvCxnSpPr>
          <p:cNvPr id="20" name="直接连接符 19"/>
          <p:cNvCxnSpPr/>
          <p:nvPr/>
        </p:nvCxnSpPr>
        <p:spPr>
          <a:xfrm>
            <a:off x="6465493" y="4909871"/>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096903" y="1467311"/>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实验背景</a:t>
            </a:r>
          </a:p>
        </p:txBody>
      </p:sp>
      <p:sp>
        <p:nvSpPr>
          <p:cNvPr id="28" name="cogwheels_376015"/>
          <p:cNvSpPr/>
          <p:nvPr/>
        </p:nvSpPr>
        <p:spPr>
          <a:xfrm>
            <a:off x="968833" y="1415499"/>
            <a:ext cx="4224055" cy="4280147"/>
          </a:xfrm>
          <a:custGeom>
            <a:avLst/>
            <a:gdLst>
              <a:gd name="T0" fmla="*/ 3621 w 6468"/>
              <a:gd name="T1" fmla="*/ 3299 h 6564"/>
              <a:gd name="T2" fmla="*/ 4214 w 6468"/>
              <a:gd name="T3" fmla="*/ 4727 h 6564"/>
              <a:gd name="T4" fmla="*/ 6337 w 6468"/>
              <a:gd name="T5" fmla="*/ 4571 h 6564"/>
              <a:gd name="T6" fmla="*/ 5974 w 6468"/>
              <a:gd name="T7" fmla="*/ 3603 h 6564"/>
              <a:gd name="T8" fmla="*/ 6429 w 6468"/>
              <a:gd name="T9" fmla="*/ 3225 h 6564"/>
              <a:gd name="T10" fmla="*/ 6022 w 6468"/>
              <a:gd name="T11" fmla="*/ 2697 h 6564"/>
              <a:gd name="T12" fmla="*/ 5080 w 6468"/>
              <a:gd name="T13" fmla="*/ 2269 h 6564"/>
              <a:gd name="T14" fmla="*/ 5136 w 6468"/>
              <a:gd name="T15" fmla="*/ 1681 h 6564"/>
              <a:gd name="T16" fmla="*/ 4477 w 6468"/>
              <a:gd name="T17" fmla="*/ 1593 h 6564"/>
              <a:gd name="T18" fmla="*/ 3837 w 6468"/>
              <a:gd name="T19" fmla="*/ 1917 h 6564"/>
              <a:gd name="T20" fmla="*/ 3357 w 6468"/>
              <a:gd name="T21" fmla="*/ 2412 h 6564"/>
              <a:gd name="T22" fmla="*/ 3445 w 6468"/>
              <a:gd name="T23" fmla="*/ 2889 h 6564"/>
              <a:gd name="T24" fmla="*/ 5048 w 6468"/>
              <a:gd name="T25" fmla="*/ 3547 h 6564"/>
              <a:gd name="T26" fmla="*/ 2792 w 6468"/>
              <a:gd name="T27" fmla="*/ 4483 h 6564"/>
              <a:gd name="T28" fmla="*/ 2397 w 6468"/>
              <a:gd name="T29" fmla="*/ 3364 h 6564"/>
              <a:gd name="T30" fmla="*/ 1830 w 6468"/>
              <a:gd name="T31" fmla="*/ 3843 h 6564"/>
              <a:gd name="T32" fmla="*/ 1502 w 6468"/>
              <a:gd name="T33" fmla="*/ 4577 h 6564"/>
              <a:gd name="T34" fmla="*/ 1589 w 6468"/>
              <a:gd name="T35" fmla="*/ 5239 h 6564"/>
              <a:gd name="T36" fmla="*/ 2178 w 6468"/>
              <a:gd name="T37" fmla="*/ 5181 h 6564"/>
              <a:gd name="T38" fmla="*/ 2609 w 6468"/>
              <a:gd name="T39" fmla="*/ 6123 h 6564"/>
              <a:gd name="T40" fmla="*/ 3138 w 6468"/>
              <a:gd name="T41" fmla="*/ 6528 h 6564"/>
              <a:gd name="T42" fmla="*/ 3513 w 6468"/>
              <a:gd name="T43" fmla="*/ 6072 h 6564"/>
              <a:gd name="T44" fmla="*/ 4484 w 6468"/>
              <a:gd name="T45" fmla="*/ 6433 h 6564"/>
              <a:gd name="T46" fmla="*/ 5145 w 6468"/>
              <a:gd name="T47" fmla="*/ 6347 h 6564"/>
              <a:gd name="T48" fmla="*/ 5088 w 6468"/>
              <a:gd name="T49" fmla="*/ 5759 h 6564"/>
              <a:gd name="T50" fmla="*/ 6029 w 6468"/>
              <a:gd name="T51" fmla="*/ 5328 h 6564"/>
              <a:gd name="T52" fmla="*/ 6434 w 6468"/>
              <a:gd name="T53" fmla="*/ 4799 h 6564"/>
              <a:gd name="T54" fmla="*/ 370 w 6468"/>
              <a:gd name="T55" fmla="*/ 1975 h 6564"/>
              <a:gd name="T56" fmla="*/ 0 w 6468"/>
              <a:gd name="T57" fmla="*/ 1827 h 6564"/>
              <a:gd name="T58" fmla="*/ 148 w 6468"/>
              <a:gd name="T59" fmla="*/ 1436 h 6564"/>
              <a:gd name="T60" fmla="*/ 580 w 6468"/>
              <a:gd name="T61" fmla="*/ 947 h 6564"/>
              <a:gd name="T62" fmla="*/ 424 w 6468"/>
              <a:gd name="T63" fmla="*/ 583 h 6564"/>
              <a:gd name="T64" fmla="*/ 802 w 6468"/>
              <a:gd name="T65" fmla="*/ 412 h 6564"/>
              <a:gd name="T66" fmla="*/ 1454 w 6468"/>
              <a:gd name="T67" fmla="*/ 371 h 6564"/>
              <a:gd name="T68" fmla="*/ 1602 w 6468"/>
              <a:gd name="T69" fmla="*/ 0 h 6564"/>
              <a:gd name="T70" fmla="*/ 1993 w 6468"/>
              <a:gd name="T71" fmla="*/ 148 h 6564"/>
              <a:gd name="T72" fmla="*/ 2482 w 6468"/>
              <a:gd name="T73" fmla="*/ 580 h 6564"/>
              <a:gd name="T74" fmla="*/ 2848 w 6468"/>
              <a:gd name="T75" fmla="*/ 423 h 6564"/>
              <a:gd name="T76" fmla="*/ 3018 w 6468"/>
              <a:gd name="T77" fmla="*/ 801 h 6564"/>
              <a:gd name="T78" fmla="*/ 3060 w 6468"/>
              <a:gd name="T79" fmla="*/ 1453 h 6564"/>
              <a:gd name="T80" fmla="*/ 3430 w 6468"/>
              <a:gd name="T81" fmla="*/ 1601 h 6564"/>
              <a:gd name="T82" fmla="*/ 3282 w 6468"/>
              <a:gd name="T83" fmla="*/ 1992 h 6564"/>
              <a:gd name="T84" fmla="*/ 2850 w 6468"/>
              <a:gd name="T85" fmla="*/ 2481 h 6564"/>
              <a:gd name="T86" fmla="*/ 3008 w 6468"/>
              <a:gd name="T87" fmla="*/ 2847 h 6564"/>
              <a:gd name="T88" fmla="*/ 2629 w 6468"/>
              <a:gd name="T89" fmla="*/ 3017 h 6564"/>
              <a:gd name="T90" fmla="*/ 1977 w 6468"/>
              <a:gd name="T91" fmla="*/ 3059 h 6564"/>
              <a:gd name="T92" fmla="*/ 1829 w 6468"/>
              <a:gd name="T93" fmla="*/ 3429 h 6564"/>
              <a:gd name="T94" fmla="*/ 1438 w 6468"/>
              <a:gd name="T95" fmla="*/ 3281 h 6564"/>
              <a:gd name="T96" fmla="*/ 949 w 6468"/>
              <a:gd name="T97" fmla="*/ 2849 h 6564"/>
              <a:gd name="T98" fmla="*/ 584 w 6468"/>
              <a:gd name="T99" fmla="*/ 3007 h 6564"/>
              <a:gd name="T100" fmla="*/ 413 w 6468"/>
              <a:gd name="T101" fmla="*/ 2628 h 6564"/>
              <a:gd name="T102" fmla="*/ 370 w 6468"/>
              <a:gd name="T103" fmla="*/ 1975 h 6564"/>
              <a:gd name="T104" fmla="*/ 2173 w 6468"/>
              <a:gd name="T105" fmla="*/ 2177 h 6564"/>
              <a:gd name="T106" fmla="*/ 1257 w 6468"/>
              <a:gd name="T107" fmla="*/ 1251 h 6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68" h="6564">
                <a:moveTo>
                  <a:pt x="3204" y="4309"/>
                </a:moveTo>
                <a:cubicBezTo>
                  <a:pt x="3040" y="3916"/>
                  <a:pt x="3228" y="3463"/>
                  <a:pt x="3621" y="3299"/>
                </a:cubicBezTo>
                <a:cubicBezTo>
                  <a:pt x="4014" y="3135"/>
                  <a:pt x="4468" y="3323"/>
                  <a:pt x="4632" y="3716"/>
                </a:cubicBezTo>
                <a:cubicBezTo>
                  <a:pt x="4796" y="4109"/>
                  <a:pt x="4608" y="4563"/>
                  <a:pt x="4214" y="4727"/>
                </a:cubicBezTo>
                <a:cubicBezTo>
                  <a:pt x="3821" y="4891"/>
                  <a:pt x="3368" y="4703"/>
                  <a:pt x="3204" y="4309"/>
                </a:cubicBezTo>
                <a:close/>
                <a:moveTo>
                  <a:pt x="6337" y="4571"/>
                </a:moveTo>
                <a:lnTo>
                  <a:pt x="5974" y="4421"/>
                </a:lnTo>
                <a:cubicBezTo>
                  <a:pt x="6028" y="4156"/>
                  <a:pt x="6029" y="3877"/>
                  <a:pt x="5974" y="3603"/>
                </a:cubicBezTo>
                <a:lnTo>
                  <a:pt x="6336" y="3452"/>
                </a:lnTo>
                <a:cubicBezTo>
                  <a:pt x="6424" y="3416"/>
                  <a:pt x="6466" y="3315"/>
                  <a:pt x="6429" y="3225"/>
                </a:cubicBezTo>
                <a:lnTo>
                  <a:pt x="6249" y="2791"/>
                </a:lnTo>
                <a:cubicBezTo>
                  <a:pt x="6213" y="2703"/>
                  <a:pt x="6112" y="2660"/>
                  <a:pt x="6022" y="2697"/>
                </a:cubicBezTo>
                <a:lnTo>
                  <a:pt x="5660" y="2848"/>
                </a:lnTo>
                <a:cubicBezTo>
                  <a:pt x="5504" y="2615"/>
                  <a:pt x="5305" y="2419"/>
                  <a:pt x="5080" y="2269"/>
                </a:cubicBezTo>
                <a:lnTo>
                  <a:pt x="5229" y="1907"/>
                </a:lnTo>
                <a:cubicBezTo>
                  <a:pt x="5265" y="1819"/>
                  <a:pt x="5224" y="1717"/>
                  <a:pt x="5136" y="1681"/>
                </a:cubicBezTo>
                <a:lnTo>
                  <a:pt x="4702" y="1500"/>
                </a:lnTo>
                <a:cubicBezTo>
                  <a:pt x="4614" y="1464"/>
                  <a:pt x="4513" y="1505"/>
                  <a:pt x="4477" y="1593"/>
                </a:cubicBezTo>
                <a:lnTo>
                  <a:pt x="4328" y="1956"/>
                </a:lnTo>
                <a:cubicBezTo>
                  <a:pt x="4168" y="1924"/>
                  <a:pt x="4002" y="1911"/>
                  <a:pt x="3837" y="1917"/>
                </a:cubicBezTo>
                <a:cubicBezTo>
                  <a:pt x="3804" y="2165"/>
                  <a:pt x="3609" y="2361"/>
                  <a:pt x="3364" y="2397"/>
                </a:cubicBezTo>
                <a:cubicBezTo>
                  <a:pt x="3361" y="2403"/>
                  <a:pt x="3360" y="2407"/>
                  <a:pt x="3357" y="2412"/>
                </a:cubicBezTo>
                <a:cubicBezTo>
                  <a:pt x="3426" y="2507"/>
                  <a:pt x="3465" y="2621"/>
                  <a:pt x="3465" y="2743"/>
                </a:cubicBezTo>
                <a:cubicBezTo>
                  <a:pt x="3465" y="2793"/>
                  <a:pt x="3458" y="2841"/>
                  <a:pt x="3445" y="2889"/>
                </a:cubicBezTo>
                <a:cubicBezTo>
                  <a:pt x="3448" y="2888"/>
                  <a:pt x="3449" y="2887"/>
                  <a:pt x="3452" y="2887"/>
                </a:cubicBezTo>
                <a:cubicBezTo>
                  <a:pt x="4073" y="2628"/>
                  <a:pt x="4789" y="2924"/>
                  <a:pt x="5048" y="3547"/>
                </a:cubicBezTo>
                <a:cubicBezTo>
                  <a:pt x="5306" y="4168"/>
                  <a:pt x="5010" y="4884"/>
                  <a:pt x="4388" y="5143"/>
                </a:cubicBezTo>
                <a:cubicBezTo>
                  <a:pt x="3766" y="5401"/>
                  <a:pt x="3050" y="5105"/>
                  <a:pt x="2792" y="4483"/>
                </a:cubicBezTo>
                <a:cubicBezTo>
                  <a:pt x="2650" y="4140"/>
                  <a:pt x="2676" y="3771"/>
                  <a:pt x="2832" y="3464"/>
                </a:cubicBezTo>
                <a:cubicBezTo>
                  <a:pt x="2682" y="3491"/>
                  <a:pt x="2524" y="3459"/>
                  <a:pt x="2397" y="3364"/>
                </a:cubicBezTo>
                <a:cubicBezTo>
                  <a:pt x="2392" y="3367"/>
                  <a:pt x="2388" y="3368"/>
                  <a:pt x="2382" y="3369"/>
                </a:cubicBezTo>
                <a:cubicBezTo>
                  <a:pt x="2341" y="3637"/>
                  <a:pt x="2109" y="3843"/>
                  <a:pt x="1830" y="3843"/>
                </a:cubicBezTo>
                <a:cubicBezTo>
                  <a:pt x="1814" y="4035"/>
                  <a:pt x="1824" y="4231"/>
                  <a:pt x="1864" y="4427"/>
                </a:cubicBezTo>
                <a:lnTo>
                  <a:pt x="1502" y="4577"/>
                </a:lnTo>
                <a:cubicBezTo>
                  <a:pt x="1414" y="4613"/>
                  <a:pt x="1372" y="4715"/>
                  <a:pt x="1409" y="4804"/>
                </a:cubicBezTo>
                <a:lnTo>
                  <a:pt x="1589" y="5239"/>
                </a:lnTo>
                <a:cubicBezTo>
                  <a:pt x="1625" y="5327"/>
                  <a:pt x="1726" y="5369"/>
                  <a:pt x="1816" y="5332"/>
                </a:cubicBezTo>
                <a:lnTo>
                  <a:pt x="2178" y="5181"/>
                </a:lnTo>
                <a:cubicBezTo>
                  <a:pt x="2334" y="5415"/>
                  <a:pt x="2533" y="5611"/>
                  <a:pt x="2758" y="5760"/>
                </a:cubicBezTo>
                <a:lnTo>
                  <a:pt x="2609" y="6123"/>
                </a:lnTo>
                <a:cubicBezTo>
                  <a:pt x="2573" y="6211"/>
                  <a:pt x="2614" y="6312"/>
                  <a:pt x="2702" y="6348"/>
                </a:cubicBezTo>
                <a:lnTo>
                  <a:pt x="3138" y="6528"/>
                </a:lnTo>
                <a:cubicBezTo>
                  <a:pt x="3226" y="6564"/>
                  <a:pt x="3328" y="6523"/>
                  <a:pt x="3364" y="6435"/>
                </a:cubicBezTo>
                <a:lnTo>
                  <a:pt x="3513" y="6072"/>
                </a:lnTo>
                <a:cubicBezTo>
                  <a:pt x="3778" y="6125"/>
                  <a:pt x="4057" y="6127"/>
                  <a:pt x="4333" y="6072"/>
                </a:cubicBezTo>
                <a:lnTo>
                  <a:pt x="4484" y="6433"/>
                </a:lnTo>
                <a:cubicBezTo>
                  <a:pt x="4520" y="6521"/>
                  <a:pt x="4621" y="6564"/>
                  <a:pt x="4710" y="6527"/>
                </a:cubicBezTo>
                <a:lnTo>
                  <a:pt x="5145" y="6347"/>
                </a:lnTo>
                <a:cubicBezTo>
                  <a:pt x="5233" y="6311"/>
                  <a:pt x="5276" y="6209"/>
                  <a:pt x="5238" y="6120"/>
                </a:cubicBezTo>
                <a:lnTo>
                  <a:pt x="5088" y="5759"/>
                </a:lnTo>
                <a:cubicBezTo>
                  <a:pt x="5321" y="5603"/>
                  <a:pt x="5517" y="5404"/>
                  <a:pt x="5666" y="5179"/>
                </a:cubicBezTo>
                <a:lnTo>
                  <a:pt x="6029" y="5328"/>
                </a:lnTo>
                <a:cubicBezTo>
                  <a:pt x="6117" y="5364"/>
                  <a:pt x="6218" y="5323"/>
                  <a:pt x="6254" y="5235"/>
                </a:cubicBezTo>
                <a:lnTo>
                  <a:pt x="6434" y="4799"/>
                </a:lnTo>
                <a:cubicBezTo>
                  <a:pt x="6468" y="4708"/>
                  <a:pt x="6425" y="4608"/>
                  <a:pt x="6337" y="4571"/>
                </a:cubicBezTo>
                <a:close/>
                <a:moveTo>
                  <a:pt x="370" y="1975"/>
                </a:moveTo>
                <a:lnTo>
                  <a:pt x="145" y="1973"/>
                </a:lnTo>
                <a:cubicBezTo>
                  <a:pt x="65" y="1973"/>
                  <a:pt x="0" y="1908"/>
                  <a:pt x="0" y="1827"/>
                </a:cubicBezTo>
                <a:lnTo>
                  <a:pt x="1" y="1581"/>
                </a:lnTo>
                <a:cubicBezTo>
                  <a:pt x="1" y="1501"/>
                  <a:pt x="66" y="1436"/>
                  <a:pt x="148" y="1436"/>
                </a:cubicBezTo>
                <a:lnTo>
                  <a:pt x="373" y="1437"/>
                </a:lnTo>
                <a:cubicBezTo>
                  <a:pt x="408" y="1264"/>
                  <a:pt x="477" y="1097"/>
                  <a:pt x="580" y="947"/>
                </a:cubicBezTo>
                <a:lnTo>
                  <a:pt x="422" y="788"/>
                </a:lnTo>
                <a:cubicBezTo>
                  <a:pt x="366" y="731"/>
                  <a:pt x="366" y="639"/>
                  <a:pt x="424" y="583"/>
                </a:cubicBezTo>
                <a:lnTo>
                  <a:pt x="597" y="411"/>
                </a:lnTo>
                <a:cubicBezTo>
                  <a:pt x="654" y="355"/>
                  <a:pt x="746" y="355"/>
                  <a:pt x="802" y="412"/>
                </a:cubicBezTo>
                <a:lnTo>
                  <a:pt x="961" y="572"/>
                </a:lnTo>
                <a:cubicBezTo>
                  <a:pt x="1113" y="471"/>
                  <a:pt x="1281" y="404"/>
                  <a:pt x="1454" y="371"/>
                </a:cubicBezTo>
                <a:lnTo>
                  <a:pt x="1456" y="145"/>
                </a:lnTo>
                <a:cubicBezTo>
                  <a:pt x="1456" y="65"/>
                  <a:pt x="1521" y="0"/>
                  <a:pt x="1602" y="0"/>
                </a:cubicBezTo>
                <a:lnTo>
                  <a:pt x="1848" y="1"/>
                </a:lnTo>
                <a:cubicBezTo>
                  <a:pt x="1928" y="1"/>
                  <a:pt x="1993" y="67"/>
                  <a:pt x="1993" y="148"/>
                </a:cubicBezTo>
                <a:lnTo>
                  <a:pt x="1992" y="373"/>
                </a:lnTo>
                <a:cubicBezTo>
                  <a:pt x="2165" y="408"/>
                  <a:pt x="2332" y="477"/>
                  <a:pt x="2482" y="580"/>
                </a:cubicBezTo>
                <a:lnTo>
                  <a:pt x="2642" y="421"/>
                </a:lnTo>
                <a:cubicBezTo>
                  <a:pt x="2700" y="365"/>
                  <a:pt x="2792" y="365"/>
                  <a:pt x="2848" y="423"/>
                </a:cubicBezTo>
                <a:lnTo>
                  <a:pt x="3020" y="596"/>
                </a:lnTo>
                <a:cubicBezTo>
                  <a:pt x="3076" y="653"/>
                  <a:pt x="3076" y="745"/>
                  <a:pt x="3018" y="801"/>
                </a:cubicBezTo>
                <a:lnTo>
                  <a:pt x="2858" y="960"/>
                </a:lnTo>
                <a:cubicBezTo>
                  <a:pt x="2960" y="1112"/>
                  <a:pt x="3026" y="1280"/>
                  <a:pt x="3060" y="1453"/>
                </a:cubicBezTo>
                <a:lnTo>
                  <a:pt x="3285" y="1455"/>
                </a:lnTo>
                <a:cubicBezTo>
                  <a:pt x="3365" y="1455"/>
                  <a:pt x="3430" y="1520"/>
                  <a:pt x="3430" y="1601"/>
                </a:cubicBezTo>
                <a:lnTo>
                  <a:pt x="3429" y="1847"/>
                </a:lnTo>
                <a:cubicBezTo>
                  <a:pt x="3429" y="1927"/>
                  <a:pt x="3364" y="1992"/>
                  <a:pt x="3282" y="1992"/>
                </a:cubicBezTo>
                <a:lnTo>
                  <a:pt x="3057" y="1991"/>
                </a:lnTo>
                <a:cubicBezTo>
                  <a:pt x="3022" y="2164"/>
                  <a:pt x="2953" y="2331"/>
                  <a:pt x="2850" y="2481"/>
                </a:cubicBezTo>
                <a:lnTo>
                  <a:pt x="3009" y="2641"/>
                </a:lnTo>
                <a:cubicBezTo>
                  <a:pt x="3065" y="2699"/>
                  <a:pt x="3065" y="2791"/>
                  <a:pt x="3008" y="2847"/>
                </a:cubicBezTo>
                <a:lnTo>
                  <a:pt x="2834" y="3019"/>
                </a:lnTo>
                <a:cubicBezTo>
                  <a:pt x="2777" y="3075"/>
                  <a:pt x="2685" y="3075"/>
                  <a:pt x="2629" y="3017"/>
                </a:cubicBezTo>
                <a:lnTo>
                  <a:pt x="2470" y="2857"/>
                </a:lnTo>
                <a:cubicBezTo>
                  <a:pt x="2318" y="2959"/>
                  <a:pt x="2150" y="3025"/>
                  <a:pt x="1977" y="3059"/>
                </a:cubicBezTo>
                <a:lnTo>
                  <a:pt x="1976" y="3284"/>
                </a:lnTo>
                <a:cubicBezTo>
                  <a:pt x="1976" y="3364"/>
                  <a:pt x="1910" y="3429"/>
                  <a:pt x="1829" y="3429"/>
                </a:cubicBezTo>
                <a:lnTo>
                  <a:pt x="1584" y="3428"/>
                </a:lnTo>
                <a:cubicBezTo>
                  <a:pt x="1504" y="3428"/>
                  <a:pt x="1438" y="3363"/>
                  <a:pt x="1438" y="3281"/>
                </a:cubicBezTo>
                <a:lnTo>
                  <a:pt x="1440" y="3056"/>
                </a:lnTo>
                <a:cubicBezTo>
                  <a:pt x="1266" y="3021"/>
                  <a:pt x="1100" y="2952"/>
                  <a:pt x="949" y="2849"/>
                </a:cubicBezTo>
                <a:lnTo>
                  <a:pt x="789" y="3008"/>
                </a:lnTo>
                <a:cubicBezTo>
                  <a:pt x="732" y="3064"/>
                  <a:pt x="640" y="3064"/>
                  <a:pt x="584" y="3007"/>
                </a:cubicBezTo>
                <a:lnTo>
                  <a:pt x="412" y="2833"/>
                </a:lnTo>
                <a:cubicBezTo>
                  <a:pt x="356" y="2776"/>
                  <a:pt x="356" y="2684"/>
                  <a:pt x="413" y="2628"/>
                </a:cubicBezTo>
                <a:lnTo>
                  <a:pt x="573" y="2469"/>
                </a:lnTo>
                <a:cubicBezTo>
                  <a:pt x="470" y="2316"/>
                  <a:pt x="404" y="2148"/>
                  <a:pt x="370" y="1975"/>
                </a:cubicBezTo>
                <a:close/>
                <a:moveTo>
                  <a:pt x="1252" y="2172"/>
                </a:moveTo>
                <a:cubicBezTo>
                  <a:pt x="1505" y="2428"/>
                  <a:pt x="1917" y="2431"/>
                  <a:pt x="2173" y="2177"/>
                </a:cubicBezTo>
                <a:cubicBezTo>
                  <a:pt x="2429" y="1924"/>
                  <a:pt x="2432" y="1512"/>
                  <a:pt x="2178" y="1256"/>
                </a:cubicBezTo>
                <a:cubicBezTo>
                  <a:pt x="1925" y="1000"/>
                  <a:pt x="1513" y="997"/>
                  <a:pt x="1257" y="1251"/>
                </a:cubicBezTo>
                <a:cubicBezTo>
                  <a:pt x="1000" y="1504"/>
                  <a:pt x="998" y="1916"/>
                  <a:pt x="1252" y="217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灯片编号占位符 1"/>
          <p:cNvSpPr>
            <a:spLocks noGrp="1"/>
          </p:cNvSpPr>
          <p:nvPr>
            <p:ph type="sldNum" sz="quarter" idx="12"/>
          </p:nvPr>
        </p:nvSpPr>
        <p:spPr/>
        <p:txBody>
          <a:bodyPr/>
          <a:lstStyle/>
          <a:p>
            <a:fld id="{3ACD1EC8-6F57-41A7-99F1-FEDB2874BA2B}" type="slidenum">
              <a:rPr lang="zh-CN" altLang="en-US" smtClean="0"/>
              <a:t>14</a:t>
            </a:fld>
            <a:endParaRPr lang="zh-CN" altLang="en-US"/>
          </a:p>
        </p:txBody>
      </p:sp>
      <p:sp>
        <p:nvSpPr>
          <p:cNvPr id="3" name="矩形 2"/>
          <p:cNvSpPr/>
          <p:nvPr>
            <p:custDataLst>
              <p:tags r:id="rId2"/>
            </p:custDataLst>
          </p:nvPr>
        </p:nvSpPr>
        <p:spPr>
          <a:xfrm>
            <a:off x="6732315" y="1553960"/>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p>
        </p:txBody>
      </p:sp>
      <p:sp>
        <p:nvSpPr>
          <p:cNvPr id="6" name="文本框 5"/>
          <p:cNvSpPr txBox="1"/>
          <p:nvPr>
            <p:custDataLst>
              <p:tags r:id="rId3"/>
            </p:custDataLst>
          </p:nvPr>
        </p:nvSpPr>
        <p:spPr>
          <a:xfrm>
            <a:off x="7126113" y="4371801"/>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防范措施</a:t>
            </a:r>
          </a:p>
        </p:txBody>
      </p:sp>
      <p:cxnSp>
        <p:nvCxnSpPr>
          <p:cNvPr id="7" name="直接连接符 6"/>
          <p:cNvCxnSpPr/>
          <p:nvPr>
            <p:custDataLst>
              <p:tags r:id="rId4"/>
            </p:custDataLst>
          </p:nvPr>
        </p:nvCxnSpPr>
        <p:spPr>
          <a:xfrm>
            <a:off x="6452793" y="2175228"/>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钓鱼邮件攻击</a:t>
            </a:r>
          </a:p>
        </p:txBody>
      </p:sp>
      <p:sp>
        <p:nvSpPr>
          <p:cNvPr id="3" name="直角三角形 2"/>
          <p:cNvSpPr/>
          <p:nvPr/>
        </p:nvSpPr>
        <p:spPr>
          <a:xfrm>
            <a:off x="2087328" y="892613"/>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482600" y="1164590"/>
            <a:ext cx="11214100" cy="4910455"/>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对角圆角矩形 80"/>
          <p:cNvSpPr/>
          <p:nvPr/>
        </p:nvSpPr>
        <p:spPr>
          <a:xfrm>
            <a:off x="730250" y="892810"/>
            <a:ext cx="3515995" cy="5499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实验谷歌钓鱼网站</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15</a:t>
            </a:fld>
            <a:endParaRPr lang="zh-CN" altLang="en-US"/>
          </a:p>
        </p:txBody>
      </p:sp>
      <p:sp>
        <p:nvSpPr>
          <p:cNvPr id="7" name="文本框 6"/>
          <p:cNvSpPr txBox="1"/>
          <p:nvPr/>
        </p:nvSpPr>
        <p:spPr>
          <a:xfrm>
            <a:off x="844550" y="1577340"/>
            <a:ext cx="6368415" cy="3001010"/>
          </a:xfrm>
          <a:prstGeom prst="rect">
            <a:avLst/>
          </a:prstGeom>
        </p:spPr>
        <p:txBody>
          <a:bodyPr>
            <a:noAutofit/>
            <a:extLst>
              <a:ext uri="{4A0BC546-FE56-4ADE-93B0-CB8AF2F6F144}">
                <wpsdc:textFrameExt xmlns:wpsdc="http://www.wps.cn/officeDocument/2022/drawingmlCustomData" xmlns="" type="text"/>
              </a:ext>
            </a:extLst>
          </a:bodyPr>
          <a:lstStyle/>
          <a:p>
            <a:pPr algn="l"/>
            <a:r>
              <a:rPr lang="zh-CN" altLang="en-US" sz="1800">
                <a:latin typeface="Arial" panose="020B0604020202020204" pitchFamily="34" charset="0"/>
                <a:ea typeface="微软雅黑" panose="020B0503020204020204" pitchFamily="34" charset="-122"/>
              </a:rPr>
              <a:t>使用</a:t>
            </a:r>
            <a:r>
              <a:rPr lang="en-US" altLang="zh-CN" sz="1800">
                <a:latin typeface="Arial" panose="020B0604020202020204" pitchFamily="34" charset="0"/>
                <a:ea typeface="微软雅黑" panose="020B0503020204020204" pitchFamily="34" charset="-122"/>
              </a:rPr>
              <a:t>kali</a:t>
            </a:r>
            <a:r>
              <a:rPr lang="zh-CN" altLang="en-US" sz="1800">
                <a:latin typeface="Arial" panose="020B0604020202020204" pitchFamily="34" charset="0"/>
                <a:ea typeface="微软雅黑" panose="020B0503020204020204" pitchFamily="34" charset="-122"/>
              </a:rPr>
              <a:t>中的</a:t>
            </a:r>
            <a:r>
              <a:rPr lang="en-US" altLang="zh-CN" sz="1800">
                <a:latin typeface="Arial" panose="020B0604020202020204" pitchFamily="34" charset="0"/>
                <a:ea typeface="微软雅黑" panose="020B0503020204020204" pitchFamily="34" charset="-122"/>
              </a:rPr>
              <a:t>setoolkit</a:t>
            </a:r>
            <a:r>
              <a:rPr lang="zh-CN" altLang="en-US" sz="1800">
                <a:latin typeface="Arial" panose="020B0604020202020204" pitchFamily="34" charset="0"/>
                <a:ea typeface="微软雅黑" panose="020B0503020204020204" pitchFamily="34" charset="-122"/>
              </a:rPr>
              <a:t>工具，依次选择</a:t>
            </a:r>
            <a:r>
              <a:rPr lang="en-US" altLang="zh-CN" sz="1800">
                <a:latin typeface="Arial" panose="020B0604020202020204" pitchFamily="34" charset="0"/>
                <a:ea typeface="微软雅黑" panose="020B0503020204020204" pitchFamily="34" charset="-122"/>
              </a:rPr>
              <a:t> </a:t>
            </a:r>
          </a:p>
          <a:p>
            <a:pPr algn="l"/>
            <a:r>
              <a:rPr lang="en-US" altLang="zh-CN" sz="1800">
                <a:latin typeface="Arial" panose="020B0604020202020204" pitchFamily="34" charset="0"/>
                <a:ea typeface="微软雅黑" panose="020B0503020204020204" pitchFamily="34" charset="-122"/>
              </a:rPr>
              <a:t>1</a:t>
            </a:r>
            <a:r>
              <a:rPr lang="zh-CN" altLang="en-US" sz="1800">
                <a:latin typeface="Arial" panose="020B0604020202020204" pitchFamily="34" charset="0"/>
                <a:ea typeface="微软雅黑" panose="020B0503020204020204" pitchFamily="34" charset="-122"/>
              </a:rPr>
              <a:t>）社会工程学攻击</a:t>
            </a:r>
            <a:r>
              <a:rPr lang="en-US" altLang="zh-CN" sz="1800">
                <a:latin typeface="Arial" panose="020B0604020202020204" pitchFamily="34" charset="0"/>
                <a:ea typeface="微软雅黑" panose="020B0503020204020204" pitchFamily="34" charset="-122"/>
              </a:rPr>
              <a:t> </a:t>
            </a:r>
          </a:p>
          <a:p>
            <a:pPr algn="l"/>
            <a:r>
              <a:rPr lang="en-US" altLang="zh-CN" sz="1800">
                <a:latin typeface="Arial" panose="020B0604020202020204" pitchFamily="34" charset="0"/>
                <a:ea typeface="微软雅黑" panose="020B0503020204020204" pitchFamily="34" charset="-122"/>
              </a:rPr>
              <a:t>2)</a:t>
            </a:r>
            <a:r>
              <a:rPr lang="zh-CN" altLang="en-US" sz="1800">
                <a:latin typeface="Arial" panose="020B0604020202020204" pitchFamily="34" charset="0"/>
                <a:ea typeface="微软雅黑" panose="020B0503020204020204" pitchFamily="34" charset="-122"/>
              </a:rPr>
              <a:t>网站攻击模块</a:t>
            </a:r>
            <a:r>
              <a:rPr lang="en-US" altLang="zh-CN" sz="1800">
                <a:latin typeface="Arial" panose="020B0604020202020204" pitchFamily="34" charset="0"/>
                <a:ea typeface="微软雅黑" panose="020B0503020204020204" pitchFamily="34" charset="-122"/>
              </a:rPr>
              <a:t> </a:t>
            </a:r>
          </a:p>
          <a:p>
            <a:pPr algn="l"/>
            <a:r>
              <a:rPr lang="en-US" altLang="zh-CN" sz="1800">
                <a:latin typeface="Arial" panose="020B0604020202020204" pitchFamily="34" charset="0"/>
                <a:ea typeface="微软雅黑" panose="020B0503020204020204" pitchFamily="34" charset="-122"/>
              </a:rPr>
              <a:t>3</a:t>
            </a:r>
            <a:r>
              <a:rPr lang="zh-CN" altLang="en-US" sz="1800">
                <a:latin typeface="Arial" panose="020B0604020202020204" pitchFamily="34" charset="0"/>
                <a:ea typeface="微软雅黑" panose="020B0503020204020204" pitchFamily="34" charset="-122"/>
              </a:rPr>
              <a:t>）凭证收集攻击</a:t>
            </a:r>
            <a:r>
              <a:rPr lang="en-US" altLang="zh-CN" sz="1800">
                <a:latin typeface="Arial" panose="020B0604020202020204" pitchFamily="34" charset="0"/>
                <a:ea typeface="微软雅黑" panose="020B0503020204020204" pitchFamily="34" charset="-122"/>
              </a:rPr>
              <a:t> </a:t>
            </a:r>
          </a:p>
          <a:p>
            <a:pPr algn="l"/>
            <a:r>
              <a:rPr lang="en-US" altLang="zh-CN" sz="1800">
                <a:latin typeface="Arial" panose="020B0604020202020204" pitchFamily="34" charset="0"/>
                <a:ea typeface="微软雅黑" panose="020B0503020204020204" pitchFamily="34" charset="-122"/>
              </a:rPr>
              <a:t>1</a:t>
            </a:r>
            <a:r>
              <a:rPr lang="zh-CN" altLang="en-US" sz="1800">
                <a:latin typeface="Arial" panose="020B0604020202020204" pitchFamily="34" charset="0"/>
                <a:ea typeface="微软雅黑" panose="020B0503020204020204" pitchFamily="34" charset="-122"/>
              </a:rPr>
              <a:t>）</a:t>
            </a:r>
            <a:r>
              <a:rPr lang="en-US" altLang="zh-CN" sz="1800">
                <a:latin typeface="Arial" panose="020B0604020202020204" pitchFamily="34" charset="0"/>
                <a:ea typeface="微软雅黑" panose="020B0503020204020204" pitchFamily="34" charset="-122"/>
              </a:rPr>
              <a:t>Web</a:t>
            </a:r>
            <a:r>
              <a:rPr lang="zh-CN" altLang="en-US" sz="1800">
                <a:latin typeface="Arial" panose="020B0604020202020204" pitchFamily="34" charset="0"/>
                <a:ea typeface="微软雅黑" panose="020B0503020204020204" pitchFamily="34" charset="-122"/>
              </a:rPr>
              <a:t>模板</a:t>
            </a:r>
            <a:r>
              <a:rPr lang="en-US" altLang="zh-CN" sz="1800">
                <a:latin typeface="Arial" panose="020B0604020202020204" pitchFamily="34" charset="0"/>
                <a:ea typeface="微软雅黑" panose="020B0503020204020204" pitchFamily="34" charset="-122"/>
              </a:rPr>
              <a:t>  </a:t>
            </a:r>
            <a:r>
              <a:rPr lang="zh-CN" altLang="en-US" sz="1800">
                <a:latin typeface="Arial" panose="020B0604020202020204" pitchFamily="34" charset="0"/>
                <a:ea typeface="微软雅黑" panose="020B0503020204020204" pitchFamily="34" charset="-122"/>
              </a:rPr>
              <a:t>并设置用于钓鱼的</a:t>
            </a:r>
            <a:r>
              <a:rPr lang="en-US" altLang="zh-CN" sz="1800">
                <a:latin typeface="Arial" panose="020B0604020202020204" pitchFamily="34" charset="0"/>
                <a:ea typeface="微软雅黑" panose="020B0503020204020204" pitchFamily="34" charset="-122"/>
              </a:rPr>
              <a:t>IP</a:t>
            </a:r>
            <a:r>
              <a:rPr lang="zh-CN" altLang="en-US" sz="1800">
                <a:latin typeface="Arial" panose="020B0604020202020204" pitchFamily="34" charset="0"/>
                <a:ea typeface="微软雅黑" panose="020B0503020204020204" pitchFamily="34" charset="-122"/>
              </a:rPr>
              <a:t>地址，即为</a:t>
            </a:r>
            <a:r>
              <a:rPr lang="en-US" altLang="zh-CN" sz="1800">
                <a:latin typeface="Arial" panose="020B0604020202020204" pitchFamily="34" charset="0"/>
                <a:ea typeface="微软雅黑" panose="020B0503020204020204" pitchFamily="34" charset="-122"/>
              </a:rPr>
              <a:t>kali</a:t>
            </a:r>
            <a:r>
              <a:rPr lang="zh-CN" altLang="en-US" sz="1800">
                <a:latin typeface="Arial" panose="020B0604020202020204" pitchFamily="34" charset="0"/>
                <a:ea typeface="微软雅黑" panose="020B0503020204020204" pitchFamily="34" charset="-122"/>
              </a:rPr>
              <a:t>主机的地址</a:t>
            </a:r>
            <a:r>
              <a:rPr lang="en-US" altLang="zh-CN" sz="1800">
                <a:latin typeface="Arial" panose="020B0604020202020204" pitchFamily="34" charset="0"/>
                <a:ea typeface="微软雅黑" panose="020B0503020204020204" pitchFamily="34" charset="-122"/>
              </a:rPr>
              <a:t>  </a:t>
            </a:r>
          </a:p>
          <a:p>
            <a:pPr algn="l"/>
            <a:r>
              <a:rPr lang="zh-CN" altLang="en-US" sz="1800">
                <a:latin typeface="Arial" panose="020B0604020202020204" pitchFamily="34" charset="0"/>
                <a:ea typeface="微软雅黑" panose="020B0503020204020204" pitchFamily="34" charset="-122"/>
              </a:rPr>
              <a:t>再选择钓鱼的网站为</a:t>
            </a:r>
            <a:r>
              <a:rPr lang="en-US" altLang="zh-CN" sz="1800">
                <a:latin typeface="Arial" panose="020B0604020202020204" pitchFamily="34" charset="0"/>
                <a:ea typeface="微软雅黑" panose="020B0503020204020204" pitchFamily="34" charset="-122"/>
              </a:rPr>
              <a:t> 2</a:t>
            </a:r>
            <a:r>
              <a:rPr lang="zh-CN" altLang="en-US" sz="1800">
                <a:latin typeface="Arial" panose="020B0604020202020204" pitchFamily="34" charset="0"/>
                <a:ea typeface="微软雅黑" panose="020B0503020204020204" pitchFamily="34" charset="-122"/>
              </a:rPr>
              <a:t>）谷歌登录</a:t>
            </a:r>
          </a:p>
        </p:txBody>
      </p:sp>
      <p:pic>
        <p:nvPicPr>
          <p:cNvPr id="8" name="图片 7"/>
          <p:cNvPicPr>
            <a:picLocks noChangeAspect="1"/>
          </p:cNvPicPr>
          <p:nvPr/>
        </p:nvPicPr>
        <p:blipFill>
          <a:blip r:embed="rId2"/>
          <a:stretch>
            <a:fillRect/>
          </a:stretch>
        </p:blipFill>
        <p:spPr>
          <a:xfrm>
            <a:off x="730250" y="3529330"/>
            <a:ext cx="3106420" cy="1266190"/>
          </a:xfrm>
          <a:prstGeom prst="rect">
            <a:avLst/>
          </a:prstGeom>
        </p:spPr>
      </p:pic>
      <p:pic>
        <p:nvPicPr>
          <p:cNvPr id="9" name="图片 8"/>
          <p:cNvPicPr>
            <a:picLocks noChangeAspect="1"/>
          </p:cNvPicPr>
          <p:nvPr/>
        </p:nvPicPr>
        <p:blipFill>
          <a:blip r:embed="rId3"/>
          <a:stretch>
            <a:fillRect/>
          </a:stretch>
        </p:blipFill>
        <p:spPr>
          <a:xfrm>
            <a:off x="3949700" y="3529330"/>
            <a:ext cx="3881755" cy="1202690"/>
          </a:xfrm>
          <a:prstGeom prst="rect">
            <a:avLst/>
          </a:prstGeom>
        </p:spPr>
      </p:pic>
      <p:pic>
        <p:nvPicPr>
          <p:cNvPr id="10" name="图片 9"/>
          <p:cNvPicPr>
            <a:picLocks noChangeAspect="1"/>
          </p:cNvPicPr>
          <p:nvPr/>
        </p:nvPicPr>
        <p:blipFill>
          <a:blip r:embed="rId4"/>
          <a:srcRect t="-4125" r="41813"/>
          <a:stretch>
            <a:fillRect/>
          </a:stretch>
        </p:blipFill>
        <p:spPr>
          <a:xfrm>
            <a:off x="7882890" y="3478530"/>
            <a:ext cx="3642995" cy="1254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钓鱼邮件攻击</a:t>
            </a:r>
          </a:p>
        </p:txBody>
      </p:sp>
      <p:sp>
        <p:nvSpPr>
          <p:cNvPr id="3" name="直角三角形 2"/>
          <p:cNvSpPr/>
          <p:nvPr/>
        </p:nvSpPr>
        <p:spPr>
          <a:xfrm>
            <a:off x="2087328" y="892613"/>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482600" y="1164590"/>
            <a:ext cx="11278870" cy="500253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对角圆角矩形 80"/>
          <p:cNvSpPr/>
          <p:nvPr/>
        </p:nvSpPr>
        <p:spPr>
          <a:xfrm>
            <a:off x="730250" y="892810"/>
            <a:ext cx="2338705"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攻击验证</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16</a:t>
            </a:fld>
            <a:endParaRPr lang="zh-CN" altLang="en-US"/>
          </a:p>
        </p:txBody>
      </p:sp>
      <p:sp>
        <p:nvSpPr>
          <p:cNvPr id="7" name="文本框 6"/>
          <p:cNvSpPr txBox="1"/>
          <p:nvPr/>
        </p:nvSpPr>
        <p:spPr>
          <a:xfrm>
            <a:off x="870585" y="1635760"/>
            <a:ext cx="5226050" cy="698500"/>
          </a:xfrm>
          <a:prstGeom prst="rect">
            <a:avLst/>
          </a:prstGeom>
        </p:spPr>
        <p:txBody>
          <a:bodyPr>
            <a:noAutofit/>
            <a:extLst>
              <a:ext uri="{4A0BC546-FE56-4ADE-93B0-CB8AF2F6F144}">
                <wpsdc:textFrameExt xmlns:wpsdc="http://www.wps.cn/officeDocument/2022/drawingmlCustomData" xmlns="" type="text"/>
              </a:ext>
            </a:extLst>
          </a:bodyPr>
          <a:lstStyle/>
          <a:p>
            <a:pPr algn="l"/>
            <a:r>
              <a:rPr lang="zh-CN" altLang="en-US" sz="1800">
                <a:latin typeface="Arial" panose="020B0604020202020204" pitchFamily="34" charset="0"/>
                <a:ea typeface="微软雅黑" panose="020B0503020204020204" pitchFamily="34" charset="-122"/>
              </a:rPr>
              <a:t>此时在</a:t>
            </a:r>
            <a:r>
              <a:rPr lang="en-US" altLang="zh-CN" sz="1800">
                <a:latin typeface="Arial" panose="020B0604020202020204" pitchFamily="34" charset="0"/>
                <a:ea typeface="微软雅黑" panose="020B0503020204020204" pitchFamily="34" charset="-122"/>
              </a:rPr>
              <a:t>windows</a:t>
            </a:r>
            <a:r>
              <a:rPr lang="zh-CN" altLang="en-US" sz="1800">
                <a:latin typeface="Arial" panose="020B0604020202020204" pitchFamily="34" charset="0"/>
                <a:ea typeface="微软雅黑" panose="020B0503020204020204" pitchFamily="34" charset="-122"/>
              </a:rPr>
              <a:t>主机浏览器中输入</a:t>
            </a:r>
            <a:r>
              <a:rPr lang="en-US" altLang="zh-CN" sz="1800">
                <a:latin typeface="Arial" panose="020B0604020202020204" pitchFamily="34" charset="0"/>
                <a:ea typeface="微软雅黑" panose="020B0503020204020204" pitchFamily="34" charset="-122"/>
              </a:rPr>
              <a:t>kali</a:t>
            </a:r>
            <a:r>
              <a:rPr lang="zh-CN" altLang="en-US" sz="1800">
                <a:latin typeface="Arial" panose="020B0604020202020204" pitchFamily="34" charset="0"/>
                <a:ea typeface="微软雅黑" panose="020B0503020204020204" pitchFamily="34" charset="-122"/>
              </a:rPr>
              <a:t>主机的</a:t>
            </a:r>
            <a:r>
              <a:rPr lang="en-US" altLang="zh-CN" sz="1800">
                <a:latin typeface="Arial" panose="020B0604020202020204" pitchFamily="34" charset="0"/>
                <a:ea typeface="微软雅黑" panose="020B0503020204020204" pitchFamily="34" charset="-122"/>
              </a:rPr>
              <a:t>IP</a:t>
            </a:r>
            <a:r>
              <a:rPr lang="zh-CN" altLang="en-US" sz="1800">
                <a:latin typeface="Arial" panose="020B0604020202020204" pitchFamily="34" charset="0"/>
                <a:ea typeface="微软雅黑" panose="020B0503020204020204" pitchFamily="34" charset="-122"/>
              </a:rPr>
              <a:t>地址并访问，即可看到虚假的钓鱼登录网页：</a:t>
            </a:r>
          </a:p>
        </p:txBody>
      </p:sp>
      <p:pic>
        <p:nvPicPr>
          <p:cNvPr id="8" name="图片 7"/>
          <p:cNvPicPr>
            <a:picLocks noChangeAspect="1"/>
          </p:cNvPicPr>
          <p:nvPr/>
        </p:nvPicPr>
        <p:blipFill>
          <a:blip r:embed="rId2"/>
          <a:stretch>
            <a:fillRect/>
          </a:stretch>
        </p:blipFill>
        <p:spPr>
          <a:xfrm>
            <a:off x="870585" y="2334260"/>
            <a:ext cx="3854450" cy="3538220"/>
          </a:xfrm>
          <a:prstGeom prst="rect">
            <a:avLst/>
          </a:prstGeom>
        </p:spPr>
      </p:pic>
      <p:sp>
        <p:nvSpPr>
          <p:cNvPr id="9" name="文本框 8"/>
          <p:cNvSpPr txBox="1"/>
          <p:nvPr/>
        </p:nvSpPr>
        <p:spPr>
          <a:xfrm>
            <a:off x="6441440" y="1524000"/>
            <a:ext cx="4057015" cy="922020"/>
          </a:xfrm>
          <a:prstGeom prst="rect">
            <a:avLst/>
          </a:prstGeom>
          <a:noFill/>
        </p:spPr>
        <p:txBody>
          <a:bodyPr wrap="square" rtlCol="0">
            <a:spAutoFit/>
          </a:bodyPr>
          <a:lstStyle/>
          <a:p>
            <a:r>
              <a:rPr lang="zh-CN" altLang="en-US"/>
              <a:t>在输入用户名，密码并成功登录之后，返回</a:t>
            </a:r>
            <a:r>
              <a:rPr lang="en-US" altLang="zh-CN"/>
              <a:t>kali</a:t>
            </a:r>
            <a:r>
              <a:rPr lang="zh-CN" altLang="en-US"/>
              <a:t>，可以看到成功收集到刚才输入的账号和密码，攻击成功：</a:t>
            </a:r>
          </a:p>
        </p:txBody>
      </p:sp>
      <p:pic>
        <p:nvPicPr>
          <p:cNvPr id="10" name="图片 9"/>
          <p:cNvPicPr>
            <a:picLocks noChangeAspect="1"/>
          </p:cNvPicPr>
          <p:nvPr/>
        </p:nvPicPr>
        <p:blipFill>
          <a:blip r:embed="rId3"/>
          <a:stretch>
            <a:fillRect/>
          </a:stretch>
        </p:blipFill>
        <p:spPr>
          <a:xfrm>
            <a:off x="4919980" y="3051175"/>
            <a:ext cx="6776720" cy="16052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钓鱼网站攻击</a:t>
            </a:r>
          </a:p>
        </p:txBody>
      </p:sp>
      <p:sp>
        <p:nvSpPr>
          <p:cNvPr id="3" name="直角三角形 2"/>
          <p:cNvSpPr/>
          <p:nvPr/>
        </p:nvSpPr>
        <p:spPr>
          <a:xfrm>
            <a:off x="2087328" y="892613"/>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482600" y="1164590"/>
            <a:ext cx="10901045" cy="433451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对角圆角矩形 80"/>
          <p:cNvSpPr/>
          <p:nvPr/>
        </p:nvSpPr>
        <p:spPr>
          <a:xfrm>
            <a:off x="730250" y="892810"/>
            <a:ext cx="3935730" cy="4914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实现美团登录钓鱼网站</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17</a:t>
            </a:fld>
            <a:endParaRPr lang="zh-CN" altLang="en-US"/>
          </a:p>
        </p:txBody>
      </p:sp>
      <p:sp>
        <p:nvSpPr>
          <p:cNvPr id="7" name="文本框 6"/>
          <p:cNvSpPr txBox="1"/>
          <p:nvPr/>
        </p:nvSpPr>
        <p:spPr>
          <a:xfrm>
            <a:off x="730250" y="1661795"/>
            <a:ext cx="2912745" cy="2834640"/>
          </a:xfrm>
          <a:prstGeom prst="rect">
            <a:avLst/>
          </a:prstGeom>
        </p:spPr>
        <p:txBody>
          <a:bodyPr>
            <a:noAutofit/>
            <a:extLst>
              <a:ext uri="{4A0BC546-FE56-4ADE-93B0-CB8AF2F6F144}">
                <wpsdc:textFrameExt xmlns:wpsdc="http://www.wps.cn/officeDocument/2022/drawingmlCustomData" xmlns="" type="text"/>
              </a:ext>
            </a:extLst>
          </a:bodyPr>
          <a:lstStyle/>
          <a:p>
            <a:pPr algn="l"/>
            <a:r>
              <a:rPr lang="zh-CN" altLang="en-US" sz="1800">
                <a:latin typeface="Arial" panose="020B0604020202020204" pitchFamily="34" charset="0"/>
                <a:ea typeface="微软雅黑" panose="020B0503020204020204" pitchFamily="34" charset="-122"/>
              </a:rPr>
              <a:t>在之前的第五步选择第2项——网站克隆，并将克隆的网站地址设置为美团的登录页面地址即图中的网页</a:t>
            </a:r>
            <a:r>
              <a:rPr lang="en-US" altLang="zh-CN" sz="1800">
                <a:latin typeface="Arial" panose="020B0604020202020204" pitchFamily="34" charset="0"/>
                <a:ea typeface="微软雅黑" panose="020B0503020204020204" pitchFamily="34" charset="-122"/>
              </a:rPr>
              <a:t>url</a:t>
            </a:r>
            <a:r>
              <a:rPr lang="zh-CN" altLang="en-US" sz="1800">
                <a:latin typeface="Arial" panose="020B0604020202020204" pitchFamily="34" charset="0"/>
                <a:ea typeface="微软雅黑" panose="020B0503020204020204" pitchFamily="34" charset="-122"/>
              </a:rPr>
              <a:t>，开始监听</a:t>
            </a:r>
          </a:p>
          <a:p>
            <a:pPr algn="l"/>
            <a:endParaRPr lang="zh-CN" altLang="en-US" sz="1800">
              <a:latin typeface="Arial" panose="020B0604020202020204" pitchFamily="34" charset="0"/>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4794250" y="1164590"/>
            <a:ext cx="6138545" cy="39960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钓鱼网站攻击</a:t>
            </a:r>
          </a:p>
        </p:txBody>
      </p:sp>
      <p:sp>
        <p:nvSpPr>
          <p:cNvPr id="3" name="直角三角形 2"/>
          <p:cNvSpPr/>
          <p:nvPr/>
        </p:nvSpPr>
        <p:spPr>
          <a:xfrm>
            <a:off x="2087328" y="892613"/>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482600" y="1164590"/>
            <a:ext cx="11095990" cy="4859020"/>
          </a:xfrm>
          <a:prstGeom prst="roundRect">
            <a:avLst>
              <a:gd name="adj" fmla="val 2837"/>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对角圆角矩形 80"/>
          <p:cNvSpPr/>
          <p:nvPr/>
        </p:nvSpPr>
        <p:spPr>
          <a:xfrm>
            <a:off x="730250" y="892810"/>
            <a:ext cx="2181225"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攻击验证</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18</a:t>
            </a:fld>
            <a:endParaRPr lang="zh-CN" altLang="en-US"/>
          </a:p>
        </p:txBody>
      </p:sp>
      <p:sp>
        <p:nvSpPr>
          <p:cNvPr id="7" name="文本框 6"/>
          <p:cNvSpPr txBox="1"/>
          <p:nvPr/>
        </p:nvSpPr>
        <p:spPr>
          <a:xfrm>
            <a:off x="582295" y="1622340"/>
            <a:ext cx="4064000" cy="645160"/>
          </a:xfrm>
          <a:prstGeom prst="rect">
            <a:avLst/>
          </a:prstGeom>
        </p:spPr>
        <p:txBody>
          <a:bodyPr>
            <a:spAutoFit/>
            <a:extLst>
              <a:ext uri="{4A0BC546-FE56-4ADE-93B0-CB8AF2F6F144}">
                <wpsdc:textFrameExt xmlns:wpsdc="http://www.wps.cn/officeDocument/2022/drawingmlCustomData" xmlns="" type="text"/>
              </a:ext>
            </a:extLst>
          </a:bodyPr>
          <a:lstStyle/>
          <a:p>
            <a:pPr algn="l"/>
            <a:r>
              <a:rPr lang="zh-CN" altLang="en-US" sz="1800">
                <a:latin typeface="Arial" panose="020B0604020202020204" pitchFamily="34" charset="0"/>
                <a:ea typeface="微软雅黑" panose="020B0503020204020204" pitchFamily="34" charset="-122"/>
              </a:rPr>
              <a:t>此时在</a:t>
            </a:r>
            <a:r>
              <a:rPr lang="en-US" altLang="zh-CN" sz="1800">
                <a:latin typeface="Arial" panose="020B0604020202020204" pitchFamily="34" charset="0"/>
                <a:ea typeface="微软雅黑" panose="020B0503020204020204" pitchFamily="34" charset="-122"/>
              </a:rPr>
              <a:t>windows</a:t>
            </a:r>
            <a:r>
              <a:rPr lang="zh-CN" altLang="en-US" sz="1800">
                <a:latin typeface="Arial" panose="020B0604020202020204" pitchFamily="34" charset="0"/>
                <a:ea typeface="微软雅黑" panose="020B0503020204020204" pitchFamily="34" charset="-122"/>
              </a:rPr>
              <a:t>主机上访问</a:t>
            </a:r>
            <a:r>
              <a:rPr lang="en-US" altLang="zh-CN" sz="1800">
                <a:latin typeface="Arial" panose="020B0604020202020204" pitchFamily="34" charset="0"/>
                <a:ea typeface="微软雅黑" panose="020B0503020204020204" pitchFamily="34" charset="-122"/>
              </a:rPr>
              <a:t>kali</a:t>
            </a:r>
            <a:r>
              <a:rPr lang="zh-CN" altLang="en-US" sz="1800">
                <a:latin typeface="Arial" panose="020B0604020202020204" pitchFamily="34" charset="0"/>
                <a:ea typeface="微软雅黑" panose="020B0503020204020204" pitchFamily="34" charset="-122"/>
              </a:rPr>
              <a:t>主机的</a:t>
            </a:r>
            <a:r>
              <a:rPr lang="en-US" altLang="zh-CN" sz="1800">
                <a:latin typeface="Arial" panose="020B0604020202020204" pitchFamily="34" charset="0"/>
                <a:ea typeface="微软雅黑" panose="020B0503020204020204" pitchFamily="34" charset="-122"/>
              </a:rPr>
              <a:t>IP</a:t>
            </a:r>
            <a:r>
              <a:rPr lang="zh-CN" altLang="en-US" sz="1800">
                <a:latin typeface="Arial" panose="020B0604020202020204" pitchFamily="34" charset="0"/>
                <a:ea typeface="微软雅黑" panose="020B0503020204020204" pitchFamily="34" charset="-122"/>
              </a:rPr>
              <a:t>地址，可以看到虚假的钓鱼网站页面</a:t>
            </a:r>
          </a:p>
        </p:txBody>
      </p:sp>
      <p:sp>
        <p:nvSpPr>
          <p:cNvPr id="9" name="文本框 8"/>
          <p:cNvSpPr txBox="1"/>
          <p:nvPr/>
        </p:nvSpPr>
        <p:spPr>
          <a:xfrm>
            <a:off x="5796280" y="1304290"/>
            <a:ext cx="4599940" cy="921385"/>
          </a:xfrm>
          <a:prstGeom prst="rect">
            <a:avLst/>
          </a:prstGeom>
        </p:spPr>
        <p:txBody>
          <a:bodyPr>
            <a:noAutofit/>
            <a:extLst>
              <a:ext uri="{4A0BC546-FE56-4ADE-93B0-CB8AF2F6F144}">
                <wpsdc:textFrameExt xmlns:wpsdc="http://www.wps.cn/officeDocument/2022/drawingmlCustomData" xmlns="" type="text"/>
              </a:ext>
            </a:extLst>
          </a:bodyPr>
          <a:lstStyle/>
          <a:p>
            <a:pPr algn="l"/>
            <a:r>
              <a:rPr lang="zh-CN" altLang="en-US" sz="1800">
                <a:latin typeface="Arial" panose="020B0604020202020204" pitchFamily="34" charset="0"/>
                <a:ea typeface="微软雅黑" panose="020B0503020204020204" pitchFamily="34" charset="-122"/>
              </a:rPr>
              <a:t>输入手机号和密码尝试登录，发现无法正常登录，钓鱼网站被识别，并且再次于官网登录时系统提示账号存在风险。</a:t>
            </a:r>
          </a:p>
        </p:txBody>
      </p:sp>
      <p:pic>
        <p:nvPicPr>
          <p:cNvPr id="10" name="图片 9"/>
          <p:cNvPicPr>
            <a:picLocks noChangeAspect="1"/>
          </p:cNvPicPr>
          <p:nvPr/>
        </p:nvPicPr>
        <p:blipFill>
          <a:blip r:embed="rId2"/>
          <a:stretch>
            <a:fillRect/>
          </a:stretch>
        </p:blipFill>
        <p:spPr>
          <a:xfrm>
            <a:off x="730250" y="2225675"/>
            <a:ext cx="4686300" cy="3646170"/>
          </a:xfrm>
          <a:prstGeom prst="rect">
            <a:avLst/>
          </a:prstGeom>
        </p:spPr>
      </p:pic>
      <p:pic>
        <p:nvPicPr>
          <p:cNvPr id="11" name="图片 10"/>
          <p:cNvPicPr>
            <a:picLocks noChangeAspect="1"/>
          </p:cNvPicPr>
          <p:nvPr/>
        </p:nvPicPr>
        <p:blipFill>
          <a:blip r:embed="rId3"/>
          <a:stretch>
            <a:fillRect/>
          </a:stretch>
        </p:blipFill>
        <p:spPr>
          <a:xfrm>
            <a:off x="5796280" y="2225675"/>
            <a:ext cx="5221605" cy="35731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目录</a:t>
            </a:r>
          </a:p>
        </p:txBody>
      </p:sp>
      <p:sp>
        <p:nvSpPr>
          <p:cNvPr id="13" name="矩形 12"/>
          <p:cNvSpPr/>
          <p:nvPr/>
        </p:nvSpPr>
        <p:spPr>
          <a:xfrm>
            <a:off x="6745015" y="2475758"/>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cxnSp>
        <p:nvCxnSpPr>
          <p:cNvPr id="14" name="直接连接符 13"/>
          <p:cNvCxnSpPr/>
          <p:nvPr/>
        </p:nvCxnSpPr>
        <p:spPr>
          <a:xfrm>
            <a:off x="6465493" y="3060529"/>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011813" y="2434194"/>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钓鱼邮件攻击</a:t>
            </a:r>
          </a:p>
        </p:txBody>
      </p:sp>
      <p:sp>
        <p:nvSpPr>
          <p:cNvPr id="16" name="矩形 15"/>
          <p:cNvSpPr/>
          <p:nvPr/>
        </p:nvSpPr>
        <p:spPr>
          <a:xfrm>
            <a:off x="6745015" y="3400429"/>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3</a:t>
            </a:r>
            <a:endParaRPr lang="zh-CN" altLang="en-US" sz="2400" dirty="0">
              <a:latin typeface="Arial Black" panose="020B0A04020102020204" pitchFamily="34" charset="0"/>
            </a:endParaRPr>
          </a:p>
        </p:txBody>
      </p:sp>
      <p:cxnSp>
        <p:nvCxnSpPr>
          <p:cNvPr id="17" name="直接连接符 16"/>
          <p:cNvCxnSpPr/>
          <p:nvPr/>
        </p:nvCxnSpPr>
        <p:spPr>
          <a:xfrm>
            <a:off x="6465493" y="3985200"/>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011813" y="3358865"/>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钓鱼网站攻击</a:t>
            </a:r>
          </a:p>
        </p:txBody>
      </p:sp>
      <p:sp>
        <p:nvSpPr>
          <p:cNvPr id="19" name="矩形 18"/>
          <p:cNvSpPr/>
          <p:nvPr/>
        </p:nvSpPr>
        <p:spPr>
          <a:xfrm>
            <a:off x="6745015" y="4325100"/>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4</a:t>
            </a:r>
            <a:endParaRPr lang="zh-CN" altLang="en-US" sz="2400" dirty="0">
              <a:latin typeface="Arial Black" panose="020B0A04020102020204" pitchFamily="34" charset="0"/>
            </a:endParaRPr>
          </a:p>
        </p:txBody>
      </p:sp>
      <p:cxnSp>
        <p:nvCxnSpPr>
          <p:cNvPr id="20" name="直接连接符 19"/>
          <p:cNvCxnSpPr/>
          <p:nvPr/>
        </p:nvCxnSpPr>
        <p:spPr>
          <a:xfrm>
            <a:off x="6465493" y="4909871"/>
            <a:ext cx="468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096903" y="1467311"/>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实验背景</a:t>
            </a:r>
          </a:p>
        </p:txBody>
      </p:sp>
      <p:sp>
        <p:nvSpPr>
          <p:cNvPr id="28" name="cogwheels_376015"/>
          <p:cNvSpPr/>
          <p:nvPr/>
        </p:nvSpPr>
        <p:spPr>
          <a:xfrm>
            <a:off x="968833" y="1415499"/>
            <a:ext cx="4224055" cy="4280147"/>
          </a:xfrm>
          <a:custGeom>
            <a:avLst/>
            <a:gdLst>
              <a:gd name="T0" fmla="*/ 3621 w 6468"/>
              <a:gd name="T1" fmla="*/ 3299 h 6564"/>
              <a:gd name="T2" fmla="*/ 4214 w 6468"/>
              <a:gd name="T3" fmla="*/ 4727 h 6564"/>
              <a:gd name="T4" fmla="*/ 6337 w 6468"/>
              <a:gd name="T5" fmla="*/ 4571 h 6564"/>
              <a:gd name="T6" fmla="*/ 5974 w 6468"/>
              <a:gd name="T7" fmla="*/ 3603 h 6564"/>
              <a:gd name="T8" fmla="*/ 6429 w 6468"/>
              <a:gd name="T9" fmla="*/ 3225 h 6564"/>
              <a:gd name="T10" fmla="*/ 6022 w 6468"/>
              <a:gd name="T11" fmla="*/ 2697 h 6564"/>
              <a:gd name="T12" fmla="*/ 5080 w 6468"/>
              <a:gd name="T13" fmla="*/ 2269 h 6564"/>
              <a:gd name="T14" fmla="*/ 5136 w 6468"/>
              <a:gd name="T15" fmla="*/ 1681 h 6564"/>
              <a:gd name="T16" fmla="*/ 4477 w 6468"/>
              <a:gd name="T17" fmla="*/ 1593 h 6564"/>
              <a:gd name="T18" fmla="*/ 3837 w 6468"/>
              <a:gd name="T19" fmla="*/ 1917 h 6564"/>
              <a:gd name="T20" fmla="*/ 3357 w 6468"/>
              <a:gd name="T21" fmla="*/ 2412 h 6564"/>
              <a:gd name="T22" fmla="*/ 3445 w 6468"/>
              <a:gd name="T23" fmla="*/ 2889 h 6564"/>
              <a:gd name="T24" fmla="*/ 5048 w 6468"/>
              <a:gd name="T25" fmla="*/ 3547 h 6564"/>
              <a:gd name="T26" fmla="*/ 2792 w 6468"/>
              <a:gd name="T27" fmla="*/ 4483 h 6564"/>
              <a:gd name="T28" fmla="*/ 2397 w 6468"/>
              <a:gd name="T29" fmla="*/ 3364 h 6564"/>
              <a:gd name="T30" fmla="*/ 1830 w 6468"/>
              <a:gd name="T31" fmla="*/ 3843 h 6564"/>
              <a:gd name="T32" fmla="*/ 1502 w 6468"/>
              <a:gd name="T33" fmla="*/ 4577 h 6564"/>
              <a:gd name="T34" fmla="*/ 1589 w 6468"/>
              <a:gd name="T35" fmla="*/ 5239 h 6564"/>
              <a:gd name="T36" fmla="*/ 2178 w 6468"/>
              <a:gd name="T37" fmla="*/ 5181 h 6564"/>
              <a:gd name="T38" fmla="*/ 2609 w 6468"/>
              <a:gd name="T39" fmla="*/ 6123 h 6564"/>
              <a:gd name="T40" fmla="*/ 3138 w 6468"/>
              <a:gd name="T41" fmla="*/ 6528 h 6564"/>
              <a:gd name="T42" fmla="*/ 3513 w 6468"/>
              <a:gd name="T43" fmla="*/ 6072 h 6564"/>
              <a:gd name="T44" fmla="*/ 4484 w 6468"/>
              <a:gd name="T45" fmla="*/ 6433 h 6564"/>
              <a:gd name="T46" fmla="*/ 5145 w 6468"/>
              <a:gd name="T47" fmla="*/ 6347 h 6564"/>
              <a:gd name="T48" fmla="*/ 5088 w 6468"/>
              <a:gd name="T49" fmla="*/ 5759 h 6564"/>
              <a:gd name="T50" fmla="*/ 6029 w 6468"/>
              <a:gd name="T51" fmla="*/ 5328 h 6564"/>
              <a:gd name="T52" fmla="*/ 6434 w 6468"/>
              <a:gd name="T53" fmla="*/ 4799 h 6564"/>
              <a:gd name="T54" fmla="*/ 370 w 6468"/>
              <a:gd name="T55" fmla="*/ 1975 h 6564"/>
              <a:gd name="T56" fmla="*/ 0 w 6468"/>
              <a:gd name="T57" fmla="*/ 1827 h 6564"/>
              <a:gd name="T58" fmla="*/ 148 w 6468"/>
              <a:gd name="T59" fmla="*/ 1436 h 6564"/>
              <a:gd name="T60" fmla="*/ 580 w 6468"/>
              <a:gd name="T61" fmla="*/ 947 h 6564"/>
              <a:gd name="T62" fmla="*/ 424 w 6468"/>
              <a:gd name="T63" fmla="*/ 583 h 6564"/>
              <a:gd name="T64" fmla="*/ 802 w 6468"/>
              <a:gd name="T65" fmla="*/ 412 h 6564"/>
              <a:gd name="T66" fmla="*/ 1454 w 6468"/>
              <a:gd name="T67" fmla="*/ 371 h 6564"/>
              <a:gd name="T68" fmla="*/ 1602 w 6468"/>
              <a:gd name="T69" fmla="*/ 0 h 6564"/>
              <a:gd name="T70" fmla="*/ 1993 w 6468"/>
              <a:gd name="T71" fmla="*/ 148 h 6564"/>
              <a:gd name="T72" fmla="*/ 2482 w 6468"/>
              <a:gd name="T73" fmla="*/ 580 h 6564"/>
              <a:gd name="T74" fmla="*/ 2848 w 6468"/>
              <a:gd name="T75" fmla="*/ 423 h 6564"/>
              <a:gd name="T76" fmla="*/ 3018 w 6468"/>
              <a:gd name="T77" fmla="*/ 801 h 6564"/>
              <a:gd name="T78" fmla="*/ 3060 w 6468"/>
              <a:gd name="T79" fmla="*/ 1453 h 6564"/>
              <a:gd name="T80" fmla="*/ 3430 w 6468"/>
              <a:gd name="T81" fmla="*/ 1601 h 6564"/>
              <a:gd name="T82" fmla="*/ 3282 w 6468"/>
              <a:gd name="T83" fmla="*/ 1992 h 6564"/>
              <a:gd name="T84" fmla="*/ 2850 w 6468"/>
              <a:gd name="T85" fmla="*/ 2481 h 6564"/>
              <a:gd name="T86" fmla="*/ 3008 w 6468"/>
              <a:gd name="T87" fmla="*/ 2847 h 6564"/>
              <a:gd name="T88" fmla="*/ 2629 w 6468"/>
              <a:gd name="T89" fmla="*/ 3017 h 6564"/>
              <a:gd name="T90" fmla="*/ 1977 w 6468"/>
              <a:gd name="T91" fmla="*/ 3059 h 6564"/>
              <a:gd name="T92" fmla="*/ 1829 w 6468"/>
              <a:gd name="T93" fmla="*/ 3429 h 6564"/>
              <a:gd name="T94" fmla="*/ 1438 w 6468"/>
              <a:gd name="T95" fmla="*/ 3281 h 6564"/>
              <a:gd name="T96" fmla="*/ 949 w 6468"/>
              <a:gd name="T97" fmla="*/ 2849 h 6564"/>
              <a:gd name="T98" fmla="*/ 584 w 6468"/>
              <a:gd name="T99" fmla="*/ 3007 h 6564"/>
              <a:gd name="T100" fmla="*/ 413 w 6468"/>
              <a:gd name="T101" fmla="*/ 2628 h 6564"/>
              <a:gd name="T102" fmla="*/ 370 w 6468"/>
              <a:gd name="T103" fmla="*/ 1975 h 6564"/>
              <a:gd name="T104" fmla="*/ 2173 w 6468"/>
              <a:gd name="T105" fmla="*/ 2177 h 6564"/>
              <a:gd name="T106" fmla="*/ 1257 w 6468"/>
              <a:gd name="T107" fmla="*/ 1251 h 6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68" h="6564">
                <a:moveTo>
                  <a:pt x="3204" y="4309"/>
                </a:moveTo>
                <a:cubicBezTo>
                  <a:pt x="3040" y="3916"/>
                  <a:pt x="3228" y="3463"/>
                  <a:pt x="3621" y="3299"/>
                </a:cubicBezTo>
                <a:cubicBezTo>
                  <a:pt x="4014" y="3135"/>
                  <a:pt x="4468" y="3323"/>
                  <a:pt x="4632" y="3716"/>
                </a:cubicBezTo>
                <a:cubicBezTo>
                  <a:pt x="4796" y="4109"/>
                  <a:pt x="4608" y="4563"/>
                  <a:pt x="4214" y="4727"/>
                </a:cubicBezTo>
                <a:cubicBezTo>
                  <a:pt x="3821" y="4891"/>
                  <a:pt x="3368" y="4703"/>
                  <a:pt x="3204" y="4309"/>
                </a:cubicBezTo>
                <a:close/>
                <a:moveTo>
                  <a:pt x="6337" y="4571"/>
                </a:moveTo>
                <a:lnTo>
                  <a:pt x="5974" y="4421"/>
                </a:lnTo>
                <a:cubicBezTo>
                  <a:pt x="6028" y="4156"/>
                  <a:pt x="6029" y="3877"/>
                  <a:pt x="5974" y="3603"/>
                </a:cubicBezTo>
                <a:lnTo>
                  <a:pt x="6336" y="3452"/>
                </a:lnTo>
                <a:cubicBezTo>
                  <a:pt x="6424" y="3416"/>
                  <a:pt x="6466" y="3315"/>
                  <a:pt x="6429" y="3225"/>
                </a:cubicBezTo>
                <a:lnTo>
                  <a:pt x="6249" y="2791"/>
                </a:lnTo>
                <a:cubicBezTo>
                  <a:pt x="6213" y="2703"/>
                  <a:pt x="6112" y="2660"/>
                  <a:pt x="6022" y="2697"/>
                </a:cubicBezTo>
                <a:lnTo>
                  <a:pt x="5660" y="2848"/>
                </a:lnTo>
                <a:cubicBezTo>
                  <a:pt x="5504" y="2615"/>
                  <a:pt x="5305" y="2419"/>
                  <a:pt x="5080" y="2269"/>
                </a:cubicBezTo>
                <a:lnTo>
                  <a:pt x="5229" y="1907"/>
                </a:lnTo>
                <a:cubicBezTo>
                  <a:pt x="5265" y="1819"/>
                  <a:pt x="5224" y="1717"/>
                  <a:pt x="5136" y="1681"/>
                </a:cubicBezTo>
                <a:lnTo>
                  <a:pt x="4702" y="1500"/>
                </a:lnTo>
                <a:cubicBezTo>
                  <a:pt x="4614" y="1464"/>
                  <a:pt x="4513" y="1505"/>
                  <a:pt x="4477" y="1593"/>
                </a:cubicBezTo>
                <a:lnTo>
                  <a:pt x="4328" y="1956"/>
                </a:lnTo>
                <a:cubicBezTo>
                  <a:pt x="4168" y="1924"/>
                  <a:pt x="4002" y="1911"/>
                  <a:pt x="3837" y="1917"/>
                </a:cubicBezTo>
                <a:cubicBezTo>
                  <a:pt x="3804" y="2165"/>
                  <a:pt x="3609" y="2361"/>
                  <a:pt x="3364" y="2397"/>
                </a:cubicBezTo>
                <a:cubicBezTo>
                  <a:pt x="3361" y="2403"/>
                  <a:pt x="3360" y="2407"/>
                  <a:pt x="3357" y="2412"/>
                </a:cubicBezTo>
                <a:cubicBezTo>
                  <a:pt x="3426" y="2507"/>
                  <a:pt x="3465" y="2621"/>
                  <a:pt x="3465" y="2743"/>
                </a:cubicBezTo>
                <a:cubicBezTo>
                  <a:pt x="3465" y="2793"/>
                  <a:pt x="3458" y="2841"/>
                  <a:pt x="3445" y="2889"/>
                </a:cubicBezTo>
                <a:cubicBezTo>
                  <a:pt x="3448" y="2888"/>
                  <a:pt x="3449" y="2887"/>
                  <a:pt x="3452" y="2887"/>
                </a:cubicBezTo>
                <a:cubicBezTo>
                  <a:pt x="4073" y="2628"/>
                  <a:pt x="4789" y="2924"/>
                  <a:pt x="5048" y="3547"/>
                </a:cubicBezTo>
                <a:cubicBezTo>
                  <a:pt x="5306" y="4168"/>
                  <a:pt x="5010" y="4884"/>
                  <a:pt x="4388" y="5143"/>
                </a:cubicBezTo>
                <a:cubicBezTo>
                  <a:pt x="3766" y="5401"/>
                  <a:pt x="3050" y="5105"/>
                  <a:pt x="2792" y="4483"/>
                </a:cubicBezTo>
                <a:cubicBezTo>
                  <a:pt x="2650" y="4140"/>
                  <a:pt x="2676" y="3771"/>
                  <a:pt x="2832" y="3464"/>
                </a:cubicBezTo>
                <a:cubicBezTo>
                  <a:pt x="2682" y="3491"/>
                  <a:pt x="2524" y="3459"/>
                  <a:pt x="2397" y="3364"/>
                </a:cubicBezTo>
                <a:cubicBezTo>
                  <a:pt x="2392" y="3367"/>
                  <a:pt x="2388" y="3368"/>
                  <a:pt x="2382" y="3369"/>
                </a:cubicBezTo>
                <a:cubicBezTo>
                  <a:pt x="2341" y="3637"/>
                  <a:pt x="2109" y="3843"/>
                  <a:pt x="1830" y="3843"/>
                </a:cubicBezTo>
                <a:cubicBezTo>
                  <a:pt x="1814" y="4035"/>
                  <a:pt x="1824" y="4231"/>
                  <a:pt x="1864" y="4427"/>
                </a:cubicBezTo>
                <a:lnTo>
                  <a:pt x="1502" y="4577"/>
                </a:lnTo>
                <a:cubicBezTo>
                  <a:pt x="1414" y="4613"/>
                  <a:pt x="1372" y="4715"/>
                  <a:pt x="1409" y="4804"/>
                </a:cubicBezTo>
                <a:lnTo>
                  <a:pt x="1589" y="5239"/>
                </a:lnTo>
                <a:cubicBezTo>
                  <a:pt x="1625" y="5327"/>
                  <a:pt x="1726" y="5369"/>
                  <a:pt x="1816" y="5332"/>
                </a:cubicBezTo>
                <a:lnTo>
                  <a:pt x="2178" y="5181"/>
                </a:lnTo>
                <a:cubicBezTo>
                  <a:pt x="2334" y="5415"/>
                  <a:pt x="2533" y="5611"/>
                  <a:pt x="2758" y="5760"/>
                </a:cubicBezTo>
                <a:lnTo>
                  <a:pt x="2609" y="6123"/>
                </a:lnTo>
                <a:cubicBezTo>
                  <a:pt x="2573" y="6211"/>
                  <a:pt x="2614" y="6312"/>
                  <a:pt x="2702" y="6348"/>
                </a:cubicBezTo>
                <a:lnTo>
                  <a:pt x="3138" y="6528"/>
                </a:lnTo>
                <a:cubicBezTo>
                  <a:pt x="3226" y="6564"/>
                  <a:pt x="3328" y="6523"/>
                  <a:pt x="3364" y="6435"/>
                </a:cubicBezTo>
                <a:lnTo>
                  <a:pt x="3513" y="6072"/>
                </a:lnTo>
                <a:cubicBezTo>
                  <a:pt x="3778" y="6125"/>
                  <a:pt x="4057" y="6127"/>
                  <a:pt x="4333" y="6072"/>
                </a:cubicBezTo>
                <a:lnTo>
                  <a:pt x="4484" y="6433"/>
                </a:lnTo>
                <a:cubicBezTo>
                  <a:pt x="4520" y="6521"/>
                  <a:pt x="4621" y="6564"/>
                  <a:pt x="4710" y="6527"/>
                </a:cubicBezTo>
                <a:lnTo>
                  <a:pt x="5145" y="6347"/>
                </a:lnTo>
                <a:cubicBezTo>
                  <a:pt x="5233" y="6311"/>
                  <a:pt x="5276" y="6209"/>
                  <a:pt x="5238" y="6120"/>
                </a:cubicBezTo>
                <a:lnTo>
                  <a:pt x="5088" y="5759"/>
                </a:lnTo>
                <a:cubicBezTo>
                  <a:pt x="5321" y="5603"/>
                  <a:pt x="5517" y="5404"/>
                  <a:pt x="5666" y="5179"/>
                </a:cubicBezTo>
                <a:lnTo>
                  <a:pt x="6029" y="5328"/>
                </a:lnTo>
                <a:cubicBezTo>
                  <a:pt x="6117" y="5364"/>
                  <a:pt x="6218" y="5323"/>
                  <a:pt x="6254" y="5235"/>
                </a:cubicBezTo>
                <a:lnTo>
                  <a:pt x="6434" y="4799"/>
                </a:lnTo>
                <a:cubicBezTo>
                  <a:pt x="6468" y="4708"/>
                  <a:pt x="6425" y="4608"/>
                  <a:pt x="6337" y="4571"/>
                </a:cubicBezTo>
                <a:close/>
                <a:moveTo>
                  <a:pt x="370" y="1975"/>
                </a:moveTo>
                <a:lnTo>
                  <a:pt x="145" y="1973"/>
                </a:lnTo>
                <a:cubicBezTo>
                  <a:pt x="65" y="1973"/>
                  <a:pt x="0" y="1908"/>
                  <a:pt x="0" y="1827"/>
                </a:cubicBezTo>
                <a:lnTo>
                  <a:pt x="1" y="1581"/>
                </a:lnTo>
                <a:cubicBezTo>
                  <a:pt x="1" y="1501"/>
                  <a:pt x="66" y="1436"/>
                  <a:pt x="148" y="1436"/>
                </a:cubicBezTo>
                <a:lnTo>
                  <a:pt x="373" y="1437"/>
                </a:lnTo>
                <a:cubicBezTo>
                  <a:pt x="408" y="1264"/>
                  <a:pt x="477" y="1097"/>
                  <a:pt x="580" y="947"/>
                </a:cubicBezTo>
                <a:lnTo>
                  <a:pt x="422" y="788"/>
                </a:lnTo>
                <a:cubicBezTo>
                  <a:pt x="366" y="731"/>
                  <a:pt x="366" y="639"/>
                  <a:pt x="424" y="583"/>
                </a:cubicBezTo>
                <a:lnTo>
                  <a:pt x="597" y="411"/>
                </a:lnTo>
                <a:cubicBezTo>
                  <a:pt x="654" y="355"/>
                  <a:pt x="746" y="355"/>
                  <a:pt x="802" y="412"/>
                </a:cubicBezTo>
                <a:lnTo>
                  <a:pt x="961" y="572"/>
                </a:lnTo>
                <a:cubicBezTo>
                  <a:pt x="1113" y="471"/>
                  <a:pt x="1281" y="404"/>
                  <a:pt x="1454" y="371"/>
                </a:cubicBezTo>
                <a:lnTo>
                  <a:pt x="1456" y="145"/>
                </a:lnTo>
                <a:cubicBezTo>
                  <a:pt x="1456" y="65"/>
                  <a:pt x="1521" y="0"/>
                  <a:pt x="1602" y="0"/>
                </a:cubicBezTo>
                <a:lnTo>
                  <a:pt x="1848" y="1"/>
                </a:lnTo>
                <a:cubicBezTo>
                  <a:pt x="1928" y="1"/>
                  <a:pt x="1993" y="67"/>
                  <a:pt x="1993" y="148"/>
                </a:cubicBezTo>
                <a:lnTo>
                  <a:pt x="1992" y="373"/>
                </a:lnTo>
                <a:cubicBezTo>
                  <a:pt x="2165" y="408"/>
                  <a:pt x="2332" y="477"/>
                  <a:pt x="2482" y="580"/>
                </a:cubicBezTo>
                <a:lnTo>
                  <a:pt x="2642" y="421"/>
                </a:lnTo>
                <a:cubicBezTo>
                  <a:pt x="2700" y="365"/>
                  <a:pt x="2792" y="365"/>
                  <a:pt x="2848" y="423"/>
                </a:cubicBezTo>
                <a:lnTo>
                  <a:pt x="3020" y="596"/>
                </a:lnTo>
                <a:cubicBezTo>
                  <a:pt x="3076" y="653"/>
                  <a:pt x="3076" y="745"/>
                  <a:pt x="3018" y="801"/>
                </a:cubicBezTo>
                <a:lnTo>
                  <a:pt x="2858" y="960"/>
                </a:lnTo>
                <a:cubicBezTo>
                  <a:pt x="2960" y="1112"/>
                  <a:pt x="3026" y="1280"/>
                  <a:pt x="3060" y="1453"/>
                </a:cubicBezTo>
                <a:lnTo>
                  <a:pt x="3285" y="1455"/>
                </a:lnTo>
                <a:cubicBezTo>
                  <a:pt x="3365" y="1455"/>
                  <a:pt x="3430" y="1520"/>
                  <a:pt x="3430" y="1601"/>
                </a:cubicBezTo>
                <a:lnTo>
                  <a:pt x="3429" y="1847"/>
                </a:lnTo>
                <a:cubicBezTo>
                  <a:pt x="3429" y="1927"/>
                  <a:pt x="3364" y="1992"/>
                  <a:pt x="3282" y="1992"/>
                </a:cubicBezTo>
                <a:lnTo>
                  <a:pt x="3057" y="1991"/>
                </a:lnTo>
                <a:cubicBezTo>
                  <a:pt x="3022" y="2164"/>
                  <a:pt x="2953" y="2331"/>
                  <a:pt x="2850" y="2481"/>
                </a:cubicBezTo>
                <a:lnTo>
                  <a:pt x="3009" y="2641"/>
                </a:lnTo>
                <a:cubicBezTo>
                  <a:pt x="3065" y="2699"/>
                  <a:pt x="3065" y="2791"/>
                  <a:pt x="3008" y="2847"/>
                </a:cubicBezTo>
                <a:lnTo>
                  <a:pt x="2834" y="3019"/>
                </a:lnTo>
                <a:cubicBezTo>
                  <a:pt x="2777" y="3075"/>
                  <a:pt x="2685" y="3075"/>
                  <a:pt x="2629" y="3017"/>
                </a:cubicBezTo>
                <a:lnTo>
                  <a:pt x="2470" y="2857"/>
                </a:lnTo>
                <a:cubicBezTo>
                  <a:pt x="2318" y="2959"/>
                  <a:pt x="2150" y="3025"/>
                  <a:pt x="1977" y="3059"/>
                </a:cubicBezTo>
                <a:lnTo>
                  <a:pt x="1976" y="3284"/>
                </a:lnTo>
                <a:cubicBezTo>
                  <a:pt x="1976" y="3364"/>
                  <a:pt x="1910" y="3429"/>
                  <a:pt x="1829" y="3429"/>
                </a:cubicBezTo>
                <a:lnTo>
                  <a:pt x="1584" y="3428"/>
                </a:lnTo>
                <a:cubicBezTo>
                  <a:pt x="1504" y="3428"/>
                  <a:pt x="1438" y="3363"/>
                  <a:pt x="1438" y="3281"/>
                </a:cubicBezTo>
                <a:lnTo>
                  <a:pt x="1440" y="3056"/>
                </a:lnTo>
                <a:cubicBezTo>
                  <a:pt x="1266" y="3021"/>
                  <a:pt x="1100" y="2952"/>
                  <a:pt x="949" y="2849"/>
                </a:cubicBezTo>
                <a:lnTo>
                  <a:pt x="789" y="3008"/>
                </a:lnTo>
                <a:cubicBezTo>
                  <a:pt x="732" y="3064"/>
                  <a:pt x="640" y="3064"/>
                  <a:pt x="584" y="3007"/>
                </a:cubicBezTo>
                <a:lnTo>
                  <a:pt x="412" y="2833"/>
                </a:lnTo>
                <a:cubicBezTo>
                  <a:pt x="356" y="2776"/>
                  <a:pt x="356" y="2684"/>
                  <a:pt x="413" y="2628"/>
                </a:cubicBezTo>
                <a:lnTo>
                  <a:pt x="573" y="2469"/>
                </a:lnTo>
                <a:cubicBezTo>
                  <a:pt x="470" y="2316"/>
                  <a:pt x="404" y="2148"/>
                  <a:pt x="370" y="1975"/>
                </a:cubicBezTo>
                <a:close/>
                <a:moveTo>
                  <a:pt x="1252" y="2172"/>
                </a:moveTo>
                <a:cubicBezTo>
                  <a:pt x="1505" y="2428"/>
                  <a:pt x="1917" y="2431"/>
                  <a:pt x="2173" y="2177"/>
                </a:cubicBezTo>
                <a:cubicBezTo>
                  <a:pt x="2429" y="1924"/>
                  <a:pt x="2432" y="1512"/>
                  <a:pt x="2178" y="1256"/>
                </a:cubicBezTo>
                <a:cubicBezTo>
                  <a:pt x="1925" y="1000"/>
                  <a:pt x="1513" y="997"/>
                  <a:pt x="1257" y="1251"/>
                </a:cubicBezTo>
                <a:cubicBezTo>
                  <a:pt x="1000" y="1504"/>
                  <a:pt x="998" y="1916"/>
                  <a:pt x="1252" y="217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灯片编号占位符 1"/>
          <p:cNvSpPr>
            <a:spLocks noGrp="1"/>
          </p:cNvSpPr>
          <p:nvPr>
            <p:ph type="sldNum" sz="quarter" idx="12"/>
          </p:nvPr>
        </p:nvSpPr>
        <p:spPr/>
        <p:txBody>
          <a:bodyPr/>
          <a:lstStyle/>
          <a:p>
            <a:fld id="{3ACD1EC8-6F57-41A7-99F1-FEDB2874BA2B}" type="slidenum">
              <a:rPr lang="zh-CN" altLang="en-US" smtClean="0"/>
              <a:t>19</a:t>
            </a:fld>
            <a:endParaRPr lang="zh-CN" altLang="en-US"/>
          </a:p>
        </p:txBody>
      </p:sp>
      <p:sp>
        <p:nvSpPr>
          <p:cNvPr id="3" name="矩形 2"/>
          <p:cNvSpPr/>
          <p:nvPr>
            <p:custDataLst>
              <p:tags r:id="rId2"/>
            </p:custDataLst>
          </p:nvPr>
        </p:nvSpPr>
        <p:spPr>
          <a:xfrm>
            <a:off x="6732315" y="1553960"/>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p>
        </p:txBody>
      </p:sp>
      <p:sp>
        <p:nvSpPr>
          <p:cNvPr id="6" name="文本框 5"/>
          <p:cNvSpPr txBox="1"/>
          <p:nvPr>
            <p:custDataLst>
              <p:tags r:id="rId3"/>
            </p:custDataLst>
          </p:nvPr>
        </p:nvSpPr>
        <p:spPr>
          <a:xfrm>
            <a:off x="7126748" y="4367991"/>
            <a:ext cx="4061680" cy="583565"/>
          </a:xfrm>
          <a:prstGeom prst="rect">
            <a:avLst/>
          </a:prstGeom>
          <a:noFill/>
        </p:spPr>
        <p:txBody>
          <a:bodyPr wrap="square" rtlCol="0">
            <a:spAutoFit/>
          </a:bodyPr>
          <a:lstStyle/>
          <a:p>
            <a:pPr algn="ctr"/>
            <a:r>
              <a:rPr lang="zh-CN" altLang="en-US" sz="3200" dirty="0">
                <a:solidFill>
                  <a:srgbClr val="002060"/>
                </a:solidFill>
                <a:latin typeface="微软雅黑" panose="020B0503020204020204" pitchFamily="34" charset="-122"/>
                <a:ea typeface="微软雅黑" panose="020B0503020204020204" pitchFamily="34" charset="-122"/>
              </a:rPr>
              <a:t>防范措施</a:t>
            </a:r>
          </a:p>
        </p:txBody>
      </p:sp>
      <p:cxnSp>
        <p:nvCxnSpPr>
          <p:cNvPr id="7" name="直接连接符 6"/>
          <p:cNvCxnSpPr/>
          <p:nvPr>
            <p:custDataLst>
              <p:tags r:id="rId4"/>
            </p:custDataLst>
          </p:nvPr>
        </p:nvCxnSpPr>
        <p:spPr>
          <a:xfrm>
            <a:off x="6452793" y="2175228"/>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目录</a:t>
            </a:r>
          </a:p>
        </p:txBody>
      </p:sp>
      <p:sp>
        <p:nvSpPr>
          <p:cNvPr id="10" name="矩形 9"/>
          <p:cNvSpPr/>
          <p:nvPr/>
        </p:nvSpPr>
        <p:spPr>
          <a:xfrm>
            <a:off x="6732315" y="1512352"/>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endParaRPr lang="zh-CN" altLang="en-US" sz="2400" dirty="0">
              <a:latin typeface="Arial Black" panose="020B0A04020102020204" pitchFamily="34" charset="0"/>
            </a:endParaRPr>
          </a:p>
        </p:txBody>
      </p:sp>
      <p:cxnSp>
        <p:nvCxnSpPr>
          <p:cNvPr id="11" name="直接连接符 10"/>
          <p:cNvCxnSpPr/>
          <p:nvPr/>
        </p:nvCxnSpPr>
        <p:spPr>
          <a:xfrm>
            <a:off x="6452793" y="2097123"/>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999113" y="1470788"/>
            <a:ext cx="4061680" cy="58356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实验背景</a:t>
            </a:r>
          </a:p>
        </p:txBody>
      </p:sp>
      <p:sp>
        <p:nvSpPr>
          <p:cNvPr id="13" name="矩形 12"/>
          <p:cNvSpPr/>
          <p:nvPr/>
        </p:nvSpPr>
        <p:spPr>
          <a:xfrm>
            <a:off x="6732315" y="2437023"/>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cxnSp>
        <p:nvCxnSpPr>
          <p:cNvPr id="14" name="直接连接符 13"/>
          <p:cNvCxnSpPr/>
          <p:nvPr/>
        </p:nvCxnSpPr>
        <p:spPr>
          <a:xfrm>
            <a:off x="6452793" y="3021794"/>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999113" y="2395459"/>
            <a:ext cx="4061680" cy="58356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钓鱼邮件攻击</a:t>
            </a:r>
          </a:p>
        </p:txBody>
      </p:sp>
      <p:sp>
        <p:nvSpPr>
          <p:cNvPr id="16" name="矩形 15"/>
          <p:cNvSpPr/>
          <p:nvPr/>
        </p:nvSpPr>
        <p:spPr>
          <a:xfrm>
            <a:off x="6732315" y="3361694"/>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3</a:t>
            </a:r>
            <a:endParaRPr lang="zh-CN" altLang="en-US" sz="2400" dirty="0">
              <a:latin typeface="Arial Black" panose="020B0A04020102020204" pitchFamily="34" charset="0"/>
            </a:endParaRPr>
          </a:p>
        </p:txBody>
      </p:sp>
      <p:cxnSp>
        <p:nvCxnSpPr>
          <p:cNvPr id="17" name="直接连接符 16"/>
          <p:cNvCxnSpPr/>
          <p:nvPr/>
        </p:nvCxnSpPr>
        <p:spPr>
          <a:xfrm>
            <a:off x="6452793" y="3946465"/>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999113" y="3320130"/>
            <a:ext cx="4061680" cy="58356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钓鱼网站攻击</a:t>
            </a:r>
          </a:p>
        </p:txBody>
      </p:sp>
      <p:sp>
        <p:nvSpPr>
          <p:cNvPr id="19" name="矩形 18"/>
          <p:cNvSpPr/>
          <p:nvPr/>
        </p:nvSpPr>
        <p:spPr>
          <a:xfrm>
            <a:off x="6732315" y="4286365"/>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4</a:t>
            </a:r>
            <a:endParaRPr lang="zh-CN" altLang="en-US" sz="2400" dirty="0">
              <a:latin typeface="Arial Black" panose="020B0A04020102020204" pitchFamily="34" charset="0"/>
            </a:endParaRPr>
          </a:p>
        </p:txBody>
      </p:sp>
      <p:cxnSp>
        <p:nvCxnSpPr>
          <p:cNvPr id="20" name="直接连接符 19"/>
          <p:cNvCxnSpPr/>
          <p:nvPr/>
        </p:nvCxnSpPr>
        <p:spPr>
          <a:xfrm>
            <a:off x="6452793" y="4871136"/>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999113" y="4244801"/>
            <a:ext cx="4061680" cy="58356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防范措施</a:t>
            </a:r>
          </a:p>
        </p:txBody>
      </p:sp>
      <p:sp>
        <p:nvSpPr>
          <p:cNvPr id="28" name="cogwheels_376015"/>
          <p:cNvSpPr/>
          <p:nvPr/>
        </p:nvSpPr>
        <p:spPr>
          <a:xfrm>
            <a:off x="968833" y="1415499"/>
            <a:ext cx="4224055" cy="4280147"/>
          </a:xfrm>
          <a:custGeom>
            <a:avLst/>
            <a:gdLst>
              <a:gd name="T0" fmla="*/ 3621 w 6468"/>
              <a:gd name="T1" fmla="*/ 3299 h 6564"/>
              <a:gd name="T2" fmla="*/ 4214 w 6468"/>
              <a:gd name="T3" fmla="*/ 4727 h 6564"/>
              <a:gd name="T4" fmla="*/ 6337 w 6468"/>
              <a:gd name="T5" fmla="*/ 4571 h 6564"/>
              <a:gd name="T6" fmla="*/ 5974 w 6468"/>
              <a:gd name="T7" fmla="*/ 3603 h 6564"/>
              <a:gd name="T8" fmla="*/ 6429 w 6468"/>
              <a:gd name="T9" fmla="*/ 3225 h 6564"/>
              <a:gd name="T10" fmla="*/ 6022 w 6468"/>
              <a:gd name="T11" fmla="*/ 2697 h 6564"/>
              <a:gd name="T12" fmla="*/ 5080 w 6468"/>
              <a:gd name="T13" fmla="*/ 2269 h 6564"/>
              <a:gd name="T14" fmla="*/ 5136 w 6468"/>
              <a:gd name="T15" fmla="*/ 1681 h 6564"/>
              <a:gd name="T16" fmla="*/ 4477 w 6468"/>
              <a:gd name="T17" fmla="*/ 1593 h 6564"/>
              <a:gd name="T18" fmla="*/ 3837 w 6468"/>
              <a:gd name="T19" fmla="*/ 1917 h 6564"/>
              <a:gd name="T20" fmla="*/ 3357 w 6468"/>
              <a:gd name="T21" fmla="*/ 2412 h 6564"/>
              <a:gd name="T22" fmla="*/ 3445 w 6468"/>
              <a:gd name="T23" fmla="*/ 2889 h 6564"/>
              <a:gd name="T24" fmla="*/ 5048 w 6468"/>
              <a:gd name="T25" fmla="*/ 3547 h 6564"/>
              <a:gd name="T26" fmla="*/ 2792 w 6468"/>
              <a:gd name="T27" fmla="*/ 4483 h 6564"/>
              <a:gd name="T28" fmla="*/ 2397 w 6468"/>
              <a:gd name="T29" fmla="*/ 3364 h 6564"/>
              <a:gd name="T30" fmla="*/ 1830 w 6468"/>
              <a:gd name="T31" fmla="*/ 3843 h 6564"/>
              <a:gd name="T32" fmla="*/ 1502 w 6468"/>
              <a:gd name="T33" fmla="*/ 4577 h 6564"/>
              <a:gd name="T34" fmla="*/ 1589 w 6468"/>
              <a:gd name="T35" fmla="*/ 5239 h 6564"/>
              <a:gd name="T36" fmla="*/ 2178 w 6468"/>
              <a:gd name="T37" fmla="*/ 5181 h 6564"/>
              <a:gd name="T38" fmla="*/ 2609 w 6468"/>
              <a:gd name="T39" fmla="*/ 6123 h 6564"/>
              <a:gd name="T40" fmla="*/ 3138 w 6468"/>
              <a:gd name="T41" fmla="*/ 6528 h 6564"/>
              <a:gd name="T42" fmla="*/ 3513 w 6468"/>
              <a:gd name="T43" fmla="*/ 6072 h 6564"/>
              <a:gd name="T44" fmla="*/ 4484 w 6468"/>
              <a:gd name="T45" fmla="*/ 6433 h 6564"/>
              <a:gd name="T46" fmla="*/ 5145 w 6468"/>
              <a:gd name="T47" fmla="*/ 6347 h 6564"/>
              <a:gd name="T48" fmla="*/ 5088 w 6468"/>
              <a:gd name="T49" fmla="*/ 5759 h 6564"/>
              <a:gd name="T50" fmla="*/ 6029 w 6468"/>
              <a:gd name="T51" fmla="*/ 5328 h 6564"/>
              <a:gd name="T52" fmla="*/ 6434 w 6468"/>
              <a:gd name="T53" fmla="*/ 4799 h 6564"/>
              <a:gd name="T54" fmla="*/ 370 w 6468"/>
              <a:gd name="T55" fmla="*/ 1975 h 6564"/>
              <a:gd name="T56" fmla="*/ 0 w 6468"/>
              <a:gd name="T57" fmla="*/ 1827 h 6564"/>
              <a:gd name="T58" fmla="*/ 148 w 6468"/>
              <a:gd name="T59" fmla="*/ 1436 h 6564"/>
              <a:gd name="T60" fmla="*/ 580 w 6468"/>
              <a:gd name="T61" fmla="*/ 947 h 6564"/>
              <a:gd name="T62" fmla="*/ 424 w 6468"/>
              <a:gd name="T63" fmla="*/ 583 h 6564"/>
              <a:gd name="T64" fmla="*/ 802 w 6468"/>
              <a:gd name="T65" fmla="*/ 412 h 6564"/>
              <a:gd name="T66" fmla="*/ 1454 w 6468"/>
              <a:gd name="T67" fmla="*/ 371 h 6564"/>
              <a:gd name="T68" fmla="*/ 1602 w 6468"/>
              <a:gd name="T69" fmla="*/ 0 h 6564"/>
              <a:gd name="T70" fmla="*/ 1993 w 6468"/>
              <a:gd name="T71" fmla="*/ 148 h 6564"/>
              <a:gd name="T72" fmla="*/ 2482 w 6468"/>
              <a:gd name="T73" fmla="*/ 580 h 6564"/>
              <a:gd name="T74" fmla="*/ 2848 w 6468"/>
              <a:gd name="T75" fmla="*/ 423 h 6564"/>
              <a:gd name="T76" fmla="*/ 3018 w 6468"/>
              <a:gd name="T77" fmla="*/ 801 h 6564"/>
              <a:gd name="T78" fmla="*/ 3060 w 6468"/>
              <a:gd name="T79" fmla="*/ 1453 h 6564"/>
              <a:gd name="T80" fmla="*/ 3430 w 6468"/>
              <a:gd name="T81" fmla="*/ 1601 h 6564"/>
              <a:gd name="T82" fmla="*/ 3282 w 6468"/>
              <a:gd name="T83" fmla="*/ 1992 h 6564"/>
              <a:gd name="T84" fmla="*/ 2850 w 6468"/>
              <a:gd name="T85" fmla="*/ 2481 h 6564"/>
              <a:gd name="T86" fmla="*/ 3008 w 6468"/>
              <a:gd name="T87" fmla="*/ 2847 h 6564"/>
              <a:gd name="T88" fmla="*/ 2629 w 6468"/>
              <a:gd name="T89" fmla="*/ 3017 h 6564"/>
              <a:gd name="T90" fmla="*/ 1977 w 6468"/>
              <a:gd name="T91" fmla="*/ 3059 h 6564"/>
              <a:gd name="T92" fmla="*/ 1829 w 6468"/>
              <a:gd name="T93" fmla="*/ 3429 h 6564"/>
              <a:gd name="T94" fmla="*/ 1438 w 6468"/>
              <a:gd name="T95" fmla="*/ 3281 h 6564"/>
              <a:gd name="T96" fmla="*/ 949 w 6468"/>
              <a:gd name="T97" fmla="*/ 2849 h 6564"/>
              <a:gd name="T98" fmla="*/ 584 w 6468"/>
              <a:gd name="T99" fmla="*/ 3007 h 6564"/>
              <a:gd name="T100" fmla="*/ 413 w 6468"/>
              <a:gd name="T101" fmla="*/ 2628 h 6564"/>
              <a:gd name="T102" fmla="*/ 370 w 6468"/>
              <a:gd name="T103" fmla="*/ 1975 h 6564"/>
              <a:gd name="T104" fmla="*/ 2173 w 6468"/>
              <a:gd name="T105" fmla="*/ 2177 h 6564"/>
              <a:gd name="T106" fmla="*/ 1257 w 6468"/>
              <a:gd name="T107" fmla="*/ 1251 h 6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68" h="6564">
                <a:moveTo>
                  <a:pt x="3204" y="4309"/>
                </a:moveTo>
                <a:cubicBezTo>
                  <a:pt x="3040" y="3916"/>
                  <a:pt x="3228" y="3463"/>
                  <a:pt x="3621" y="3299"/>
                </a:cubicBezTo>
                <a:cubicBezTo>
                  <a:pt x="4014" y="3135"/>
                  <a:pt x="4468" y="3323"/>
                  <a:pt x="4632" y="3716"/>
                </a:cubicBezTo>
                <a:cubicBezTo>
                  <a:pt x="4796" y="4109"/>
                  <a:pt x="4608" y="4563"/>
                  <a:pt x="4214" y="4727"/>
                </a:cubicBezTo>
                <a:cubicBezTo>
                  <a:pt x="3821" y="4891"/>
                  <a:pt x="3368" y="4703"/>
                  <a:pt x="3204" y="4309"/>
                </a:cubicBezTo>
                <a:close/>
                <a:moveTo>
                  <a:pt x="6337" y="4571"/>
                </a:moveTo>
                <a:lnTo>
                  <a:pt x="5974" y="4421"/>
                </a:lnTo>
                <a:cubicBezTo>
                  <a:pt x="6028" y="4156"/>
                  <a:pt x="6029" y="3877"/>
                  <a:pt x="5974" y="3603"/>
                </a:cubicBezTo>
                <a:lnTo>
                  <a:pt x="6336" y="3452"/>
                </a:lnTo>
                <a:cubicBezTo>
                  <a:pt x="6424" y="3416"/>
                  <a:pt x="6466" y="3315"/>
                  <a:pt x="6429" y="3225"/>
                </a:cubicBezTo>
                <a:lnTo>
                  <a:pt x="6249" y="2791"/>
                </a:lnTo>
                <a:cubicBezTo>
                  <a:pt x="6213" y="2703"/>
                  <a:pt x="6112" y="2660"/>
                  <a:pt x="6022" y="2697"/>
                </a:cubicBezTo>
                <a:lnTo>
                  <a:pt x="5660" y="2848"/>
                </a:lnTo>
                <a:cubicBezTo>
                  <a:pt x="5504" y="2615"/>
                  <a:pt x="5305" y="2419"/>
                  <a:pt x="5080" y="2269"/>
                </a:cubicBezTo>
                <a:lnTo>
                  <a:pt x="5229" y="1907"/>
                </a:lnTo>
                <a:cubicBezTo>
                  <a:pt x="5265" y="1819"/>
                  <a:pt x="5224" y="1717"/>
                  <a:pt x="5136" y="1681"/>
                </a:cubicBezTo>
                <a:lnTo>
                  <a:pt x="4702" y="1500"/>
                </a:lnTo>
                <a:cubicBezTo>
                  <a:pt x="4614" y="1464"/>
                  <a:pt x="4513" y="1505"/>
                  <a:pt x="4477" y="1593"/>
                </a:cubicBezTo>
                <a:lnTo>
                  <a:pt x="4328" y="1956"/>
                </a:lnTo>
                <a:cubicBezTo>
                  <a:pt x="4168" y="1924"/>
                  <a:pt x="4002" y="1911"/>
                  <a:pt x="3837" y="1917"/>
                </a:cubicBezTo>
                <a:cubicBezTo>
                  <a:pt x="3804" y="2165"/>
                  <a:pt x="3609" y="2361"/>
                  <a:pt x="3364" y="2397"/>
                </a:cubicBezTo>
                <a:cubicBezTo>
                  <a:pt x="3361" y="2403"/>
                  <a:pt x="3360" y="2407"/>
                  <a:pt x="3357" y="2412"/>
                </a:cubicBezTo>
                <a:cubicBezTo>
                  <a:pt x="3426" y="2507"/>
                  <a:pt x="3465" y="2621"/>
                  <a:pt x="3465" y="2743"/>
                </a:cubicBezTo>
                <a:cubicBezTo>
                  <a:pt x="3465" y="2793"/>
                  <a:pt x="3458" y="2841"/>
                  <a:pt x="3445" y="2889"/>
                </a:cubicBezTo>
                <a:cubicBezTo>
                  <a:pt x="3448" y="2888"/>
                  <a:pt x="3449" y="2887"/>
                  <a:pt x="3452" y="2887"/>
                </a:cubicBezTo>
                <a:cubicBezTo>
                  <a:pt x="4073" y="2628"/>
                  <a:pt x="4789" y="2924"/>
                  <a:pt x="5048" y="3547"/>
                </a:cubicBezTo>
                <a:cubicBezTo>
                  <a:pt x="5306" y="4168"/>
                  <a:pt x="5010" y="4884"/>
                  <a:pt x="4388" y="5143"/>
                </a:cubicBezTo>
                <a:cubicBezTo>
                  <a:pt x="3766" y="5401"/>
                  <a:pt x="3050" y="5105"/>
                  <a:pt x="2792" y="4483"/>
                </a:cubicBezTo>
                <a:cubicBezTo>
                  <a:pt x="2650" y="4140"/>
                  <a:pt x="2676" y="3771"/>
                  <a:pt x="2832" y="3464"/>
                </a:cubicBezTo>
                <a:cubicBezTo>
                  <a:pt x="2682" y="3491"/>
                  <a:pt x="2524" y="3459"/>
                  <a:pt x="2397" y="3364"/>
                </a:cubicBezTo>
                <a:cubicBezTo>
                  <a:pt x="2392" y="3367"/>
                  <a:pt x="2388" y="3368"/>
                  <a:pt x="2382" y="3369"/>
                </a:cubicBezTo>
                <a:cubicBezTo>
                  <a:pt x="2341" y="3637"/>
                  <a:pt x="2109" y="3843"/>
                  <a:pt x="1830" y="3843"/>
                </a:cubicBezTo>
                <a:cubicBezTo>
                  <a:pt x="1814" y="4035"/>
                  <a:pt x="1824" y="4231"/>
                  <a:pt x="1864" y="4427"/>
                </a:cubicBezTo>
                <a:lnTo>
                  <a:pt x="1502" y="4577"/>
                </a:lnTo>
                <a:cubicBezTo>
                  <a:pt x="1414" y="4613"/>
                  <a:pt x="1372" y="4715"/>
                  <a:pt x="1409" y="4804"/>
                </a:cubicBezTo>
                <a:lnTo>
                  <a:pt x="1589" y="5239"/>
                </a:lnTo>
                <a:cubicBezTo>
                  <a:pt x="1625" y="5327"/>
                  <a:pt x="1726" y="5369"/>
                  <a:pt x="1816" y="5332"/>
                </a:cubicBezTo>
                <a:lnTo>
                  <a:pt x="2178" y="5181"/>
                </a:lnTo>
                <a:cubicBezTo>
                  <a:pt x="2334" y="5415"/>
                  <a:pt x="2533" y="5611"/>
                  <a:pt x="2758" y="5760"/>
                </a:cubicBezTo>
                <a:lnTo>
                  <a:pt x="2609" y="6123"/>
                </a:lnTo>
                <a:cubicBezTo>
                  <a:pt x="2573" y="6211"/>
                  <a:pt x="2614" y="6312"/>
                  <a:pt x="2702" y="6348"/>
                </a:cubicBezTo>
                <a:lnTo>
                  <a:pt x="3138" y="6528"/>
                </a:lnTo>
                <a:cubicBezTo>
                  <a:pt x="3226" y="6564"/>
                  <a:pt x="3328" y="6523"/>
                  <a:pt x="3364" y="6435"/>
                </a:cubicBezTo>
                <a:lnTo>
                  <a:pt x="3513" y="6072"/>
                </a:lnTo>
                <a:cubicBezTo>
                  <a:pt x="3778" y="6125"/>
                  <a:pt x="4057" y="6127"/>
                  <a:pt x="4333" y="6072"/>
                </a:cubicBezTo>
                <a:lnTo>
                  <a:pt x="4484" y="6433"/>
                </a:lnTo>
                <a:cubicBezTo>
                  <a:pt x="4520" y="6521"/>
                  <a:pt x="4621" y="6564"/>
                  <a:pt x="4710" y="6527"/>
                </a:cubicBezTo>
                <a:lnTo>
                  <a:pt x="5145" y="6347"/>
                </a:lnTo>
                <a:cubicBezTo>
                  <a:pt x="5233" y="6311"/>
                  <a:pt x="5276" y="6209"/>
                  <a:pt x="5238" y="6120"/>
                </a:cubicBezTo>
                <a:lnTo>
                  <a:pt x="5088" y="5759"/>
                </a:lnTo>
                <a:cubicBezTo>
                  <a:pt x="5321" y="5603"/>
                  <a:pt x="5517" y="5404"/>
                  <a:pt x="5666" y="5179"/>
                </a:cubicBezTo>
                <a:lnTo>
                  <a:pt x="6029" y="5328"/>
                </a:lnTo>
                <a:cubicBezTo>
                  <a:pt x="6117" y="5364"/>
                  <a:pt x="6218" y="5323"/>
                  <a:pt x="6254" y="5235"/>
                </a:cubicBezTo>
                <a:lnTo>
                  <a:pt x="6434" y="4799"/>
                </a:lnTo>
                <a:cubicBezTo>
                  <a:pt x="6468" y="4708"/>
                  <a:pt x="6425" y="4608"/>
                  <a:pt x="6337" y="4571"/>
                </a:cubicBezTo>
                <a:close/>
                <a:moveTo>
                  <a:pt x="370" y="1975"/>
                </a:moveTo>
                <a:lnTo>
                  <a:pt x="145" y="1973"/>
                </a:lnTo>
                <a:cubicBezTo>
                  <a:pt x="65" y="1973"/>
                  <a:pt x="0" y="1908"/>
                  <a:pt x="0" y="1827"/>
                </a:cubicBezTo>
                <a:lnTo>
                  <a:pt x="1" y="1581"/>
                </a:lnTo>
                <a:cubicBezTo>
                  <a:pt x="1" y="1501"/>
                  <a:pt x="66" y="1436"/>
                  <a:pt x="148" y="1436"/>
                </a:cubicBezTo>
                <a:lnTo>
                  <a:pt x="373" y="1437"/>
                </a:lnTo>
                <a:cubicBezTo>
                  <a:pt x="408" y="1264"/>
                  <a:pt x="477" y="1097"/>
                  <a:pt x="580" y="947"/>
                </a:cubicBezTo>
                <a:lnTo>
                  <a:pt x="422" y="788"/>
                </a:lnTo>
                <a:cubicBezTo>
                  <a:pt x="366" y="731"/>
                  <a:pt x="366" y="639"/>
                  <a:pt x="424" y="583"/>
                </a:cubicBezTo>
                <a:lnTo>
                  <a:pt x="597" y="411"/>
                </a:lnTo>
                <a:cubicBezTo>
                  <a:pt x="654" y="355"/>
                  <a:pt x="746" y="355"/>
                  <a:pt x="802" y="412"/>
                </a:cubicBezTo>
                <a:lnTo>
                  <a:pt x="961" y="572"/>
                </a:lnTo>
                <a:cubicBezTo>
                  <a:pt x="1113" y="471"/>
                  <a:pt x="1281" y="404"/>
                  <a:pt x="1454" y="371"/>
                </a:cubicBezTo>
                <a:lnTo>
                  <a:pt x="1456" y="145"/>
                </a:lnTo>
                <a:cubicBezTo>
                  <a:pt x="1456" y="65"/>
                  <a:pt x="1521" y="0"/>
                  <a:pt x="1602" y="0"/>
                </a:cubicBezTo>
                <a:lnTo>
                  <a:pt x="1848" y="1"/>
                </a:lnTo>
                <a:cubicBezTo>
                  <a:pt x="1928" y="1"/>
                  <a:pt x="1993" y="67"/>
                  <a:pt x="1993" y="148"/>
                </a:cubicBezTo>
                <a:lnTo>
                  <a:pt x="1992" y="373"/>
                </a:lnTo>
                <a:cubicBezTo>
                  <a:pt x="2165" y="408"/>
                  <a:pt x="2332" y="477"/>
                  <a:pt x="2482" y="580"/>
                </a:cubicBezTo>
                <a:lnTo>
                  <a:pt x="2642" y="421"/>
                </a:lnTo>
                <a:cubicBezTo>
                  <a:pt x="2700" y="365"/>
                  <a:pt x="2792" y="365"/>
                  <a:pt x="2848" y="423"/>
                </a:cubicBezTo>
                <a:lnTo>
                  <a:pt x="3020" y="596"/>
                </a:lnTo>
                <a:cubicBezTo>
                  <a:pt x="3076" y="653"/>
                  <a:pt x="3076" y="745"/>
                  <a:pt x="3018" y="801"/>
                </a:cubicBezTo>
                <a:lnTo>
                  <a:pt x="2858" y="960"/>
                </a:lnTo>
                <a:cubicBezTo>
                  <a:pt x="2960" y="1112"/>
                  <a:pt x="3026" y="1280"/>
                  <a:pt x="3060" y="1453"/>
                </a:cubicBezTo>
                <a:lnTo>
                  <a:pt x="3285" y="1455"/>
                </a:lnTo>
                <a:cubicBezTo>
                  <a:pt x="3365" y="1455"/>
                  <a:pt x="3430" y="1520"/>
                  <a:pt x="3430" y="1601"/>
                </a:cubicBezTo>
                <a:lnTo>
                  <a:pt x="3429" y="1847"/>
                </a:lnTo>
                <a:cubicBezTo>
                  <a:pt x="3429" y="1927"/>
                  <a:pt x="3364" y="1992"/>
                  <a:pt x="3282" y="1992"/>
                </a:cubicBezTo>
                <a:lnTo>
                  <a:pt x="3057" y="1991"/>
                </a:lnTo>
                <a:cubicBezTo>
                  <a:pt x="3022" y="2164"/>
                  <a:pt x="2953" y="2331"/>
                  <a:pt x="2850" y="2481"/>
                </a:cubicBezTo>
                <a:lnTo>
                  <a:pt x="3009" y="2641"/>
                </a:lnTo>
                <a:cubicBezTo>
                  <a:pt x="3065" y="2699"/>
                  <a:pt x="3065" y="2791"/>
                  <a:pt x="3008" y="2847"/>
                </a:cubicBezTo>
                <a:lnTo>
                  <a:pt x="2834" y="3019"/>
                </a:lnTo>
                <a:cubicBezTo>
                  <a:pt x="2777" y="3075"/>
                  <a:pt x="2685" y="3075"/>
                  <a:pt x="2629" y="3017"/>
                </a:cubicBezTo>
                <a:lnTo>
                  <a:pt x="2470" y="2857"/>
                </a:lnTo>
                <a:cubicBezTo>
                  <a:pt x="2318" y="2959"/>
                  <a:pt x="2150" y="3025"/>
                  <a:pt x="1977" y="3059"/>
                </a:cubicBezTo>
                <a:lnTo>
                  <a:pt x="1976" y="3284"/>
                </a:lnTo>
                <a:cubicBezTo>
                  <a:pt x="1976" y="3364"/>
                  <a:pt x="1910" y="3429"/>
                  <a:pt x="1829" y="3429"/>
                </a:cubicBezTo>
                <a:lnTo>
                  <a:pt x="1584" y="3428"/>
                </a:lnTo>
                <a:cubicBezTo>
                  <a:pt x="1504" y="3428"/>
                  <a:pt x="1438" y="3363"/>
                  <a:pt x="1438" y="3281"/>
                </a:cubicBezTo>
                <a:lnTo>
                  <a:pt x="1440" y="3056"/>
                </a:lnTo>
                <a:cubicBezTo>
                  <a:pt x="1266" y="3021"/>
                  <a:pt x="1100" y="2952"/>
                  <a:pt x="949" y="2849"/>
                </a:cubicBezTo>
                <a:lnTo>
                  <a:pt x="789" y="3008"/>
                </a:lnTo>
                <a:cubicBezTo>
                  <a:pt x="732" y="3064"/>
                  <a:pt x="640" y="3064"/>
                  <a:pt x="584" y="3007"/>
                </a:cubicBezTo>
                <a:lnTo>
                  <a:pt x="412" y="2833"/>
                </a:lnTo>
                <a:cubicBezTo>
                  <a:pt x="356" y="2776"/>
                  <a:pt x="356" y="2684"/>
                  <a:pt x="413" y="2628"/>
                </a:cubicBezTo>
                <a:lnTo>
                  <a:pt x="573" y="2469"/>
                </a:lnTo>
                <a:cubicBezTo>
                  <a:pt x="470" y="2316"/>
                  <a:pt x="404" y="2148"/>
                  <a:pt x="370" y="1975"/>
                </a:cubicBezTo>
                <a:close/>
                <a:moveTo>
                  <a:pt x="1252" y="2172"/>
                </a:moveTo>
                <a:cubicBezTo>
                  <a:pt x="1505" y="2428"/>
                  <a:pt x="1917" y="2431"/>
                  <a:pt x="2173" y="2177"/>
                </a:cubicBezTo>
                <a:cubicBezTo>
                  <a:pt x="2429" y="1924"/>
                  <a:pt x="2432" y="1512"/>
                  <a:pt x="2178" y="1256"/>
                </a:cubicBezTo>
                <a:cubicBezTo>
                  <a:pt x="1925" y="1000"/>
                  <a:pt x="1513" y="997"/>
                  <a:pt x="1257" y="1251"/>
                </a:cubicBezTo>
                <a:cubicBezTo>
                  <a:pt x="1000" y="1504"/>
                  <a:pt x="998" y="1916"/>
                  <a:pt x="1252" y="217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灯片编号占位符 28"/>
          <p:cNvSpPr>
            <a:spLocks noGrp="1"/>
          </p:cNvSpPr>
          <p:nvPr>
            <p:ph type="sldNum" sz="quarter" idx="12"/>
          </p:nvPr>
        </p:nvSpPr>
        <p:spPr/>
        <p:txBody>
          <a:bodyPr/>
          <a:lstStyle/>
          <a:p>
            <a:fld id="{3ACD1EC8-6F57-41A7-99F1-FEDB2874BA2B}" type="slidenum">
              <a:rPr lang="zh-CN" altLang="en-US" smtClean="0"/>
              <a:t>2</a:t>
            </a:fld>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防范措施</a:t>
            </a:r>
          </a:p>
        </p:txBody>
      </p:sp>
      <p:sp>
        <p:nvSpPr>
          <p:cNvPr id="3" name="直角三角形 2"/>
          <p:cNvSpPr/>
          <p:nvPr/>
        </p:nvSpPr>
        <p:spPr>
          <a:xfrm>
            <a:off x="2646128" y="881324"/>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613410" y="1598930"/>
            <a:ext cx="10691495" cy="4608830"/>
          </a:xfrm>
          <a:prstGeom prst="roundRect">
            <a:avLst>
              <a:gd name="adj" fmla="val 13128"/>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对角圆角矩形 80"/>
          <p:cNvSpPr/>
          <p:nvPr/>
        </p:nvSpPr>
        <p:spPr>
          <a:xfrm>
            <a:off x="677545" y="881380"/>
            <a:ext cx="3328670"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钓鱼网站识别</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20</a:t>
            </a:fld>
            <a:endParaRPr lang="zh-CN" altLang="en-US"/>
          </a:p>
        </p:txBody>
      </p:sp>
      <p:sp>
        <p:nvSpPr>
          <p:cNvPr id="7" name="文本框 6"/>
          <p:cNvSpPr txBox="1"/>
          <p:nvPr/>
        </p:nvSpPr>
        <p:spPr>
          <a:xfrm>
            <a:off x="1118870" y="1727200"/>
            <a:ext cx="9087485" cy="1743710"/>
          </a:xfrm>
          <a:prstGeom prst="rect">
            <a:avLst/>
          </a:prstGeom>
        </p:spPr>
        <p:txBody>
          <a:bodyPr>
            <a:no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pitchFamily="34" charset="-122"/>
              </a:rPr>
              <a:t>1.URL</a:t>
            </a:r>
            <a:r>
              <a:rPr lang="zh-CN" altLang="en-US" sz="1800">
                <a:latin typeface="Arial" panose="020B0604020202020204" pitchFamily="34" charset="0"/>
                <a:ea typeface="微软雅黑" panose="020B0503020204020204" pitchFamily="34" charset="-122"/>
              </a:rPr>
              <a:t>识别。在之前的钓鱼网站攻击中，生成的钓鱼网站的</a:t>
            </a:r>
            <a:r>
              <a:rPr lang="en-US" altLang="zh-CN" sz="1800">
                <a:latin typeface="Arial" panose="020B0604020202020204" pitchFamily="34" charset="0"/>
                <a:ea typeface="微软雅黑" panose="020B0503020204020204" pitchFamily="34" charset="-122"/>
              </a:rPr>
              <a:t>URL</a:t>
            </a:r>
            <a:r>
              <a:rPr lang="zh-CN" altLang="en-US" sz="1800">
                <a:latin typeface="Arial" panose="020B0604020202020204" pitchFamily="34" charset="0"/>
                <a:ea typeface="微软雅黑" panose="020B0503020204020204" pitchFamily="34" charset="-122"/>
              </a:rPr>
              <a:t>为</a:t>
            </a:r>
            <a:r>
              <a:rPr lang="en-US" altLang="zh-CN" sz="1800">
                <a:latin typeface="Arial" panose="020B0604020202020204" pitchFamily="34" charset="0"/>
                <a:ea typeface="微软雅黑" panose="020B0503020204020204" pitchFamily="34" charset="-122"/>
              </a:rPr>
              <a:t>kali</a:t>
            </a:r>
            <a:r>
              <a:rPr lang="zh-CN" altLang="en-US" sz="1800">
                <a:latin typeface="Arial" panose="020B0604020202020204" pitchFamily="34" charset="0"/>
                <a:ea typeface="微软雅黑" panose="020B0503020204020204" pitchFamily="34" charset="-122"/>
              </a:rPr>
              <a:t>主机的</a:t>
            </a:r>
            <a:r>
              <a:rPr lang="en-US" altLang="zh-CN" sz="1800">
                <a:latin typeface="Arial" panose="020B0604020202020204" pitchFamily="34" charset="0"/>
                <a:ea typeface="微软雅黑" panose="020B0503020204020204" pitchFamily="34" charset="-122"/>
              </a:rPr>
              <a:t>IP</a:t>
            </a:r>
            <a:r>
              <a:rPr lang="zh-CN" altLang="en-US" sz="1800">
                <a:latin typeface="Arial" panose="020B0604020202020204" pitchFamily="34" charset="0"/>
                <a:ea typeface="微软雅黑" panose="020B0503020204020204" pitchFamily="34" charset="-122"/>
              </a:rPr>
              <a:t>地址，与官方的网站</a:t>
            </a:r>
            <a:r>
              <a:rPr lang="en-US" altLang="zh-CN" sz="1800">
                <a:latin typeface="Arial" panose="020B0604020202020204" pitchFamily="34" charset="0"/>
                <a:ea typeface="微软雅黑" panose="020B0503020204020204" pitchFamily="34" charset="-122"/>
              </a:rPr>
              <a:t>URL</a:t>
            </a:r>
            <a:r>
              <a:rPr lang="zh-CN" altLang="en-US" sz="1800">
                <a:latin typeface="Arial" panose="020B0604020202020204" pitchFamily="34" charset="0"/>
                <a:ea typeface="微软雅黑" panose="020B0503020204020204" pitchFamily="34" charset="-122"/>
              </a:rPr>
              <a:t>，很多钓鱼网站的地址框</a:t>
            </a:r>
            <a:r>
              <a:rPr lang="en-US" altLang="zh-CN" sz="1800">
                <a:latin typeface="Arial" panose="020B0604020202020204" pitchFamily="34" charset="0"/>
                <a:ea typeface="微软雅黑" panose="020B0503020204020204" pitchFamily="34" charset="-122"/>
              </a:rPr>
              <a:t>URL</a:t>
            </a:r>
            <a:r>
              <a:rPr lang="zh-CN" altLang="en-US" sz="1800">
                <a:latin typeface="Arial" panose="020B0604020202020204" pitchFamily="34" charset="0"/>
                <a:ea typeface="微软雅黑" panose="020B0503020204020204" pitchFamily="34" charset="-122"/>
              </a:rPr>
              <a:t>也不是官方正确的</a:t>
            </a:r>
            <a:r>
              <a:rPr lang="en-US" altLang="zh-CN" sz="1800">
                <a:latin typeface="Arial" panose="020B0604020202020204" pitchFamily="34" charset="0"/>
                <a:ea typeface="微软雅黑" panose="020B0503020204020204" pitchFamily="34" charset="-122"/>
              </a:rPr>
              <a:t>URL</a:t>
            </a:r>
            <a:r>
              <a:rPr lang="zh-CN" altLang="en-US" sz="1800">
                <a:latin typeface="Arial" panose="020B0604020202020204" pitchFamily="34" charset="0"/>
                <a:ea typeface="微软雅黑" panose="020B0503020204020204" pitchFamily="34" charset="-122"/>
              </a:rPr>
              <a:t>，所以在填写用户名和密码时要留心注意。</a:t>
            </a:r>
          </a:p>
        </p:txBody>
      </p:sp>
      <p:pic>
        <p:nvPicPr>
          <p:cNvPr id="8" name="图片 7"/>
          <p:cNvPicPr>
            <a:picLocks noChangeAspect="1"/>
          </p:cNvPicPr>
          <p:nvPr>
            <p:custDataLst>
              <p:tags r:id="rId1"/>
            </p:custDataLst>
          </p:nvPr>
        </p:nvPicPr>
        <p:blipFill>
          <a:blip r:embed="rId3"/>
          <a:srcRect b="71270"/>
          <a:stretch>
            <a:fillRect/>
          </a:stretch>
        </p:blipFill>
        <p:spPr>
          <a:xfrm>
            <a:off x="1521460" y="2624455"/>
            <a:ext cx="6139180" cy="1149350"/>
          </a:xfrm>
          <a:prstGeom prst="rect">
            <a:avLst/>
          </a:prstGeom>
        </p:spPr>
      </p:pic>
      <p:pic>
        <p:nvPicPr>
          <p:cNvPr id="9" name="图片 8"/>
          <p:cNvPicPr>
            <a:picLocks noChangeAspect="1"/>
          </p:cNvPicPr>
          <p:nvPr/>
        </p:nvPicPr>
        <p:blipFill>
          <a:blip r:embed="rId4"/>
          <a:srcRect b="65441"/>
          <a:stretch>
            <a:fillRect/>
          </a:stretch>
        </p:blipFill>
        <p:spPr>
          <a:xfrm>
            <a:off x="1521460" y="3980815"/>
            <a:ext cx="8282305" cy="22269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防范措施</a:t>
            </a:r>
          </a:p>
        </p:txBody>
      </p:sp>
      <p:sp>
        <p:nvSpPr>
          <p:cNvPr id="3" name="直角三角形 2"/>
          <p:cNvSpPr/>
          <p:nvPr/>
        </p:nvSpPr>
        <p:spPr>
          <a:xfrm>
            <a:off x="2646128" y="881324"/>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613410" y="1598930"/>
            <a:ext cx="10691495" cy="4608830"/>
          </a:xfrm>
          <a:prstGeom prst="roundRect">
            <a:avLst>
              <a:gd name="adj" fmla="val 13128"/>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对角圆角矩形 80"/>
          <p:cNvSpPr/>
          <p:nvPr/>
        </p:nvSpPr>
        <p:spPr>
          <a:xfrm>
            <a:off x="677545" y="881380"/>
            <a:ext cx="3328670"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钓鱼网站识别</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21</a:t>
            </a:fld>
            <a:endParaRPr lang="zh-CN" altLang="en-US"/>
          </a:p>
        </p:txBody>
      </p:sp>
      <p:sp>
        <p:nvSpPr>
          <p:cNvPr id="7" name="文本框 6"/>
          <p:cNvSpPr txBox="1"/>
          <p:nvPr/>
        </p:nvSpPr>
        <p:spPr>
          <a:xfrm>
            <a:off x="1118870" y="1845310"/>
            <a:ext cx="3801745" cy="3811270"/>
          </a:xfrm>
          <a:prstGeom prst="rect">
            <a:avLst/>
          </a:prstGeom>
        </p:spPr>
        <p:txBody>
          <a:bodyPr>
            <a:no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pitchFamily="34" charset="-122"/>
              </a:rPr>
              <a:t>2.基于域名whois的钓鱼识别技术</a:t>
            </a:r>
            <a:r>
              <a:rPr lang="zh-CN" altLang="en-US" sz="1800">
                <a:latin typeface="Arial" panose="020B0604020202020204" pitchFamily="34" charset="0"/>
                <a:ea typeface="微软雅黑" panose="020B0503020204020204" pitchFamily="34" charset="-122"/>
              </a:rPr>
              <a:t>：</a:t>
            </a:r>
          </a:p>
          <a:p>
            <a:pPr algn="l"/>
            <a:r>
              <a:rPr lang="zh-CN" altLang="en-US" sz="1800">
                <a:latin typeface="Arial" panose="020B0604020202020204" pitchFamily="34" charset="0"/>
                <a:ea typeface="微软雅黑" panose="020B0503020204020204" pitchFamily="34" charset="-122"/>
              </a:rPr>
              <a:t>任何一个域名在注册的时候都需要在域名注册商那里填写域名注册人的相关信息。那么识别钓鱼网站的时候也可以通过域名whois进行钓鱼识别。</a:t>
            </a:r>
          </a:p>
          <a:p>
            <a:pPr algn="l"/>
            <a:endParaRPr lang="zh-CN" altLang="en-US" sz="1800">
              <a:latin typeface="Arial" panose="020B0604020202020204" pitchFamily="34" charset="0"/>
              <a:ea typeface="微软雅黑" panose="020B0503020204020204" pitchFamily="34" charset="-122"/>
            </a:endParaRPr>
          </a:p>
          <a:p>
            <a:pPr algn="l"/>
            <a:r>
              <a:rPr lang="zh-CN" altLang="en-US" sz="1800">
                <a:latin typeface="Arial" panose="020B0604020202020204" pitchFamily="34" charset="0"/>
                <a:ea typeface="微软雅黑" panose="020B0503020204020204" pitchFamily="34" charset="-122"/>
              </a:rPr>
              <a:t>所以当用户访问钓鱼网站后浏览器查看域名whois信息和正常被钓网站进行对比，得出其是否为钓鱼网站的结论，返回到客户端告知用户</a:t>
            </a:r>
          </a:p>
        </p:txBody>
      </p:sp>
      <p:pic>
        <p:nvPicPr>
          <p:cNvPr id="8" name="图片 7"/>
          <p:cNvPicPr>
            <a:picLocks noChangeAspect="1"/>
          </p:cNvPicPr>
          <p:nvPr/>
        </p:nvPicPr>
        <p:blipFill>
          <a:blip r:embed="rId2"/>
          <a:stretch>
            <a:fillRect/>
          </a:stretch>
        </p:blipFill>
        <p:spPr>
          <a:xfrm>
            <a:off x="5103495" y="2015490"/>
            <a:ext cx="5868035" cy="29838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防范措施</a:t>
            </a:r>
          </a:p>
        </p:txBody>
      </p:sp>
      <p:sp>
        <p:nvSpPr>
          <p:cNvPr id="3" name="直角三角形 2"/>
          <p:cNvSpPr/>
          <p:nvPr/>
        </p:nvSpPr>
        <p:spPr>
          <a:xfrm>
            <a:off x="2646128" y="881324"/>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613410" y="1598930"/>
            <a:ext cx="10691495" cy="4608830"/>
          </a:xfrm>
          <a:prstGeom prst="roundRect">
            <a:avLst>
              <a:gd name="adj" fmla="val 13128"/>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对角圆角矩形 80"/>
          <p:cNvSpPr/>
          <p:nvPr/>
        </p:nvSpPr>
        <p:spPr>
          <a:xfrm>
            <a:off x="677545" y="881380"/>
            <a:ext cx="3328670"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钓鱼网站识别</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22</a:t>
            </a:fld>
            <a:endParaRPr lang="zh-CN" altLang="en-US"/>
          </a:p>
        </p:txBody>
      </p:sp>
      <p:sp>
        <p:nvSpPr>
          <p:cNvPr id="7" name="文本框 6"/>
          <p:cNvSpPr txBox="1"/>
          <p:nvPr/>
        </p:nvSpPr>
        <p:spPr>
          <a:xfrm>
            <a:off x="1118870" y="1845310"/>
            <a:ext cx="3966845" cy="4003040"/>
          </a:xfrm>
          <a:prstGeom prst="rect">
            <a:avLst/>
          </a:prstGeom>
        </p:spPr>
        <p:txBody>
          <a:bodyPr>
            <a:no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pitchFamily="34" charset="-122"/>
              </a:rPr>
              <a:t>3.基于卷积神经网络的网络钓鱼检测技术</a:t>
            </a:r>
          </a:p>
          <a:p>
            <a:pPr algn="l"/>
            <a:endParaRPr lang="en-US" altLang="zh-CN" sz="1800">
              <a:latin typeface="Arial" panose="020B0604020202020204" pitchFamily="34" charset="0"/>
              <a:ea typeface="微软雅黑" panose="020B0503020204020204" pitchFamily="34" charset="-122"/>
            </a:endParaRPr>
          </a:p>
          <a:p>
            <a:pPr algn="l"/>
            <a:r>
              <a:rPr lang="zh-CN" altLang="en-US" sz="1800">
                <a:latin typeface="Arial" panose="020B0604020202020204" pitchFamily="34" charset="0"/>
                <a:ea typeface="微软雅黑" panose="020B0503020204020204" pitchFamily="34" charset="-122"/>
              </a:rPr>
              <a:t>利用钓鱼网站和真实网站的特征差异作为训练数据，通过卷积神经网络来进行钓鱼网站的识别和报警。（右图为网站特征提取示例）</a:t>
            </a:r>
            <a:endParaRPr lang="en-US" altLang="zh-CN" sz="1800">
              <a:latin typeface="Arial" panose="020B0604020202020204" pitchFamily="34" charset="0"/>
              <a:ea typeface="微软雅黑" panose="020B0503020204020204" pitchFamily="34" charset="-122"/>
            </a:endParaRPr>
          </a:p>
          <a:p>
            <a:pPr algn="l"/>
            <a:endParaRPr lang="en-US" altLang="zh-CN" sz="1800">
              <a:latin typeface="Arial" panose="020B0604020202020204" pitchFamily="34" charset="0"/>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6048375" y="1541145"/>
            <a:ext cx="2882265" cy="45631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防范措施</a:t>
            </a:r>
          </a:p>
        </p:txBody>
      </p:sp>
      <p:sp>
        <p:nvSpPr>
          <p:cNvPr id="3" name="直角三角形 2"/>
          <p:cNvSpPr/>
          <p:nvPr/>
        </p:nvSpPr>
        <p:spPr>
          <a:xfrm>
            <a:off x="2646128" y="881324"/>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613410" y="1598930"/>
            <a:ext cx="10691495" cy="4608830"/>
          </a:xfrm>
          <a:prstGeom prst="roundRect">
            <a:avLst>
              <a:gd name="adj" fmla="val 13128"/>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对角圆角矩形 80"/>
          <p:cNvSpPr/>
          <p:nvPr/>
        </p:nvSpPr>
        <p:spPr>
          <a:xfrm>
            <a:off x="677545" y="881380"/>
            <a:ext cx="3328670"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钓鱼邮件预防</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23</a:t>
            </a:fld>
            <a:endParaRPr lang="zh-CN" altLang="en-US"/>
          </a:p>
        </p:txBody>
      </p:sp>
      <p:sp>
        <p:nvSpPr>
          <p:cNvPr id="7" name="文本框 6"/>
          <p:cNvSpPr txBox="1"/>
          <p:nvPr/>
        </p:nvSpPr>
        <p:spPr>
          <a:xfrm>
            <a:off x="1330960" y="1914525"/>
            <a:ext cx="3216910" cy="845185"/>
          </a:xfrm>
          <a:prstGeom prst="rect">
            <a:avLst/>
          </a:prstGeom>
        </p:spPr>
        <p:txBody>
          <a:bodyPr>
            <a:noAutofit/>
            <a:extLst>
              <a:ext uri="{4A0BC546-FE56-4ADE-93B0-CB8AF2F6F144}">
                <wpsdc:textFrameExt xmlns:wpsdc="http://www.wps.cn/officeDocument/2022/drawingmlCustomData" xmlns="" type="text"/>
              </a:ext>
            </a:extLst>
          </a:bodyPr>
          <a:lstStyle/>
          <a:p>
            <a:pPr algn="l"/>
            <a:r>
              <a:rPr lang="en-US" altLang="zh-CN" sz="1800">
                <a:latin typeface="Arial" panose="020B0604020202020204" pitchFamily="34" charset="0"/>
                <a:ea typeface="微软雅黑" panose="020B0503020204020204" pitchFamily="34" charset="-122"/>
              </a:rPr>
              <a:t>1 </a:t>
            </a:r>
            <a:r>
              <a:rPr lang="zh-CN" altLang="en-US" sz="1800">
                <a:latin typeface="Arial" panose="020B0604020202020204" pitchFamily="34" charset="0"/>
                <a:ea typeface="微软雅黑" panose="020B0503020204020204" pitchFamily="34" charset="-122"/>
              </a:rPr>
              <a:t>注意邮件来源，尤其是域名</a:t>
            </a:r>
          </a:p>
        </p:txBody>
      </p:sp>
      <p:pic>
        <p:nvPicPr>
          <p:cNvPr id="9" name="图片 8"/>
          <p:cNvPicPr>
            <a:picLocks noChangeAspect="1"/>
          </p:cNvPicPr>
          <p:nvPr>
            <p:custDataLst>
              <p:tags r:id="rId1"/>
            </p:custDataLst>
          </p:nvPr>
        </p:nvPicPr>
        <p:blipFill>
          <a:blip r:embed="rId4"/>
          <a:stretch>
            <a:fillRect/>
          </a:stretch>
        </p:blipFill>
        <p:spPr>
          <a:xfrm>
            <a:off x="5897880" y="1914525"/>
            <a:ext cx="4127500" cy="1009650"/>
          </a:xfrm>
          <a:prstGeom prst="rect">
            <a:avLst/>
          </a:prstGeom>
        </p:spPr>
      </p:pic>
      <p:pic>
        <p:nvPicPr>
          <p:cNvPr id="10" name="图片 9"/>
          <p:cNvPicPr>
            <a:picLocks noChangeAspect="1"/>
          </p:cNvPicPr>
          <p:nvPr>
            <p:custDataLst>
              <p:tags r:id="rId2"/>
            </p:custDataLst>
          </p:nvPr>
        </p:nvPicPr>
        <p:blipFill>
          <a:blip r:embed="rId5"/>
          <a:stretch>
            <a:fillRect/>
          </a:stretch>
        </p:blipFill>
        <p:spPr>
          <a:xfrm>
            <a:off x="6917055" y="3848735"/>
            <a:ext cx="2089150" cy="1720850"/>
          </a:xfrm>
          <a:prstGeom prst="rect">
            <a:avLst/>
          </a:prstGeom>
        </p:spPr>
      </p:pic>
      <p:sp>
        <p:nvSpPr>
          <p:cNvPr id="11" name="文本框 10"/>
          <p:cNvSpPr txBox="1"/>
          <p:nvPr/>
        </p:nvSpPr>
        <p:spPr>
          <a:xfrm>
            <a:off x="1257935" y="4086860"/>
            <a:ext cx="4925060" cy="368300"/>
          </a:xfrm>
          <a:prstGeom prst="rect">
            <a:avLst/>
          </a:prstGeom>
          <a:noFill/>
        </p:spPr>
        <p:txBody>
          <a:bodyPr wrap="square" rtlCol="0">
            <a:spAutoFit/>
          </a:bodyPr>
          <a:lstStyle/>
          <a:p>
            <a:r>
              <a:rPr lang="zh-CN" altLang="en-US"/>
              <a:t>注意跳转链接的域名是否安全</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防范措施</a:t>
            </a:r>
          </a:p>
        </p:txBody>
      </p:sp>
      <p:sp>
        <p:nvSpPr>
          <p:cNvPr id="3" name="直角三角形 2"/>
          <p:cNvSpPr/>
          <p:nvPr/>
        </p:nvSpPr>
        <p:spPr>
          <a:xfrm>
            <a:off x="2646128" y="881324"/>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4" name="圆角矩形 2"/>
          <p:cNvSpPr/>
          <p:nvPr/>
        </p:nvSpPr>
        <p:spPr>
          <a:xfrm>
            <a:off x="613410" y="1554480"/>
            <a:ext cx="10691495" cy="4608830"/>
          </a:xfrm>
          <a:prstGeom prst="roundRect">
            <a:avLst>
              <a:gd name="adj" fmla="val 13128"/>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对角圆角矩形 80"/>
          <p:cNvSpPr/>
          <p:nvPr/>
        </p:nvSpPr>
        <p:spPr>
          <a:xfrm>
            <a:off x="677545" y="881380"/>
            <a:ext cx="3328670"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钓鱼邮件预防</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24</a:t>
            </a:fld>
            <a:endParaRPr lang="zh-CN" altLang="en-US"/>
          </a:p>
        </p:txBody>
      </p:sp>
      <p:sp>
        <p:nvSpPr>
          <p:cNvPr id="7" name="文本框 6"/>
          <p:cNvSpPr txBox="1"/>
          <p:nvPr/>
        </p:nvSpPr>
        <p:spPr>
          <a:xfrm>
            <a:off x="1118870" y="1845310"/>
            <a:ext cx="3801745" cy="3811270"/>
          </a:xfrm>
          <a:prstGeom prst="rect">
            <a:avLst/>
          </a:prstGeom>
        </p:spPr>
        <p:txBody>
          <a:bodyPr>
            <a:noAutofit/>
            <a:extLst>
              <a:ext uri="{4A0BC546-FE56-4ADE-93B0-CB8AF2F6F144}">
                <wpsdc:textFrameExt xmlns:wpsdc="http://www.wps.cn/officeDocument/2022/drawingmlCustomData" xmlns="" type="text"/>
              </a:ext>
            </a:extLst>
          </a:bodyPr>
          <a:lstStyle/>
          <a:p>
            <a:pPr algn="l"/>
            <a:endParaRPr lang="zh-CN" altLang="en-US" sz="1800">
              <a:latin typeface="Arial" panose="020B0604020202020204" pitchFamily="34" charset="0"/>
              <a:ea typeface="微软雅黑" panose="020B0503020204020204" pitchFamily="34" charset="-122"/>
            </a:endParaRPr>
          </a:p>
        </p:txBody>
      </p:sp>
      <p:sp>
        <p:nvSpPr>
          <p:cNvPr id="9" name="文本框 8"/>
          <p:cNvSpPr txBox="1"/>
          <p:nvPr/>
        </p:nvSpPr>
        <p:spPr>
          <a:xfrm>
            <a:off x="1543050" y="2945130"/>
            <a:ext cx="4215130" cy="645160"/>
          </a:xfrm>
          <a:prstGeom prst="rect">
            <a:avLst/>
          </a:prstGeom>
          <a:noFill/>
        </p:spPr>
        <p:txBody>
          <a:bodyPr wrap="square" rtlCol="0">
            <a:spAutoFit/>
          </a:bodyPr>
          <a:lstStyle/>
          <a:p>
            <a:r>
              <a:rPr lang="zh-CN" altLang="en-US"/>
              <a:t>钓鱼邮件的预防非常困难，提高安全意思是最好的防护途径。</a:t>
            </a:r>
          </a:p>
        </p:txBody>
      </p:sp>
      <p:pic>
        <p:nvPicPr>
          <p:cNvPr id="10" name="图片 9"/>
          <p:cNvPicPr>
            <a:picLocks noChangeAspect="1"/>
          </p:cNvPicPr>
          <p:nvPr>
            <p:custDataLst>
              <p:tags r:id="rId1"/>
            </p:custDataLst>
          </p:nvPr>
        </p:nvPicPr>
        <p:blipFill>
          <a:blip r:embed="rId3"/>
          <a:stretch>
            <a:fillRect/>
          </a:stretch>
        </p:blipFill>
        <p:spPr>
          <a:xfrm>
            <a:off x="6689725" y="1755140"/>
            <a:ext cx="4435475" cy="38195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296878"/>
            <a:ext cx="12191999" cy="561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941947"/>
            <a:ext cx="12192002" cy="1777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dirty="0">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4672799" y="414700"/>
            <a:ext cx="2846403" cy="450233"/>
            <a:chOff x="768" y="1292"/>
            <a:chExt cx="5241" cy="829"/>
          </a:xfrm>
          <a:solidFill>
            <a:schemeClr val="accent1"/>
          </a:solidFill>
        </p:grpSpPr>
        <p:sp>
          <p:nvSpPr>
            <p:cNvPr id="8" name="Freeform 5"/>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9" name="Freeform 6"/>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1" name="Freeform 8"/>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2" name="Freeform 9"/>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3" name="Freeform 10"/>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dirty="0"/>
            </a:p>
          </p:txBody>
        </p:sp>
        <p:sp>
          <p:nvSpPr>
            <p:cNvPr id="14" name="Freeform 11"/>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6" name="Freeform 13"/>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sp>
          <p:nvSpPr>
            <p:cNvPr id="17" name="Freeform 14"/>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ln>
          </p:spPr>
          <p:txBody>
            <a:bodyPr vert="horz" wrap="square" lIns="91440" tIns="45720" rIns="91440" bIns="45720" numCol="1" anchor="t" anchorCtr="0" compatLnSpc="1"/>
            <a:lstStyle/>
            <a:p>
              <a:endParaRPr lang="zh-CN" altLang="en-US"/>
            </a:p>
          </p:txBody>
        </p:sp>
      </p:grpSp>
      <p:cxnSp>
        <p:nvCxnSpPr>
          <p:cNvPr id="18" name="直接连接符 17"/>
          <p:cNvCxnSpPr>
            <a:stCxn id="10" idx="36"/>
          </p:cNvCxnSpPr>
          <p:nvPr/>
        </p:nvCxnSpPr>
        <p:spPr>
          <a:xfrm flipH="1">
            <a:off x="0" y="863996"/>
            <a:ext cx="4933046"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9" name="图片 18" descr="文本&#10;&#10;中度可信度描述已自动生成"/>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6296878"/>
            <a:ext cx="1706880" cy="561122"/>
          </a:xfrm>
          <a:prstGeom prst="rect">
            <a:avLst/>
          </a:prstGeom>
        </p:spPr>
      </p:pic>
      <p:sp>
        <p:nvSpPr>
          <p:cNvPr id="2" name="标题 1"/>
          <p:cNvSpPr>
            <a:spLocks noGrp="1"/>
          </p:cNvSpPr>
          <p:nvPr>
            <p:ph type="ctrTitle"/>
          </p:nvPr>
        </p:nvSpPr>
        <p:spPr>
          <a:xfrm>
            <a:off x="495300" y="1098485"/>
            <a:ext cx="11201400" cy="1490527"/>
          </a:xfrm>
        </p:spPr>
        <p:txBody>
          <a:bodyPr/>
          <a:lstStyle/>
          <a:p>
            <a:r>
              <a:rPr lang="zh-CN" altLang="en-US" dirty="0">
                <a:solidFill>
                  <a:schemeClr val="bg1"/>
                </a:solidFill>
              </a:rPr>
              <a:t>感谢聆听！</a:t>
            </a:r>
          </a:p>
        </p:txBody>
      </p:sp>
      <p:cxnSp>
        <p:nvCxnSpPr>
          <p:cNvPr id="22" name="直接连接符 21"/>
          <p:cNvCxnSpPr>
            <a:endCxn id="8" idx="27"/>
          </p:cNvCxnSpPr>
          <p:nvPr/>
        </p:nvCxnSpPr>
        <p:spPr>
          <a:xfrm flipH="1">
            <a:off x="7519202" y="860045"/>
            <a:ext cx="4672797" cy="0"/>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目录</a:t>
            </a:r>
          </a:p>
        </p:txBody>
      </p:sp>
      <p:sp>
        <p:nvSpPr>
          <p:cNvPr id="10" name="矩形 9"/>
          <p:cNvSpPr/>
          <p:nvPr/>
        </p:nvSpPr>
        <p:spPr>
          <a:xfrm>
            <a:off x="6732315" y="1512352"/>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endParaRPr lang="zh-CN" altLang="en-US" sz="2400" dirty="0">
              <a:latin typeface="Arial Black" panose="020B0A04020102020204" pitchFamily="34" charset="0"/>
            </a:endParaRPr>
          </a:p>
        </p:txBody>
      </p:sp>
      <p:cxnSp>
        <p:nvCxnSpPr>
          <p:cNvPr id="11" name="直接连接符 10"/>
          <p:cNvCxnSpPr/>
          <p:nvPr/>
        </p:nvCxnSpPr>
        <p:spPr>
          <a:xfrm>
            <a:off x="6452793" y="2097123"/>
            <a:ext cx="468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999113" y="1470788"/>
            <a:ext cx="4061680" cy="58356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rPr>
              <a:t>实验背景</a:t>
            </a:r>
          </a:p>
        </p:txBody>
      </p:sp>
      <p:sp>
        <p:nvSpPr>
          <p:cNvPr id="13" name="矩形 12"/>
          <p:cNvSpPr/>
          <p:nvPr/>
        </p:nvSpPr>
        <p:spPr>
          <a:xfrm>
            <a:off x="6732315" y="2437023"/>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cxnSp>
        <p:nvCxnSpPr>
          <p:cNvPr id="14" name="直接连接符 13"/>
          <p:cNvCxnSpPr/>
          <p:nvPr/>
        </p:nvCxnSpPr>
        <p:spPr>
          <a:xfrm>
            <a:off x="6452793" y="3021794"/>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999113" y="2395459"/>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钓鱼邮件攻击</a:t>
            </a:r>
          </a:p>
        </p:txBody>
      </p:sp>
      <p:sp>
        <p:nvSpPr>
          <p:cNvPr id="16" name="矩形 15"/>
          <p:cNvSpPr/>
          <p:nvPr/>
        </p:nvSpPr>
        <p:spPr>
          <a:xfrm>
            <a:off x="6732315" y="3361694"/>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3</a:t>
            </a:r>
            <a:endParaRPr lang="zh-CN" altLang="en-US" sz="2400" dirty="0">
              <a:latin typeface="Arial Black" panose="020B0A04020102020204" pitchFamily="34" charset="0"/>
            </a:endParaRPr>
          </a:p>
        </p:txBody>
      </p:sp>
      <p:cxnSp>
        <p:nvCxnSpPr>
          <p:cNvPr id="17" name="直接连接符 16"/>
          <p:cNvCxnSpPr/>
          <p:nvPr/>
        </p:nvCxnSpPr>
        <p:spPr>
          <a:xfrm>
            <a:off x="6452793" y="3946465"/>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999113" y="3320130"/>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钓鱼网站攻击</a:t>
            </a:r>
          </a:p>
        </p:txBody>
      </p:sp>
      <p:sp>
        <p:nvSpPr>
          <p:cNvPr id="19" name="矩形 18"/>
          <p:cNvSpPr/>
          <p:nvPr/>
        </p:nvSpPr>
        <p:spPr>
          <a:xfrm>
            <a:off x="6732315" y="4286365"/>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4</a:t>
            </a:r>
            <a:endParaRPr lang="zh-CN" altLang="en-US" sz="2400" dirty="0">
              <a:latin typeface="Arial Black" panose="020B0A04020102020204" pitchFamily="34" charset="0"/>
            </a:endParaRPr>
          </a:p>
        </p:txBody>
      </p:sp>
      <p:cxnSp>
        <p:nvCxnSpPr>
          <p:cNvPr id="20" name="直接连接符 19"/>
          <p:cNvCxnSpPr/>
          <p:nvPr/>
        </p:nvCxnSpPr>
        <p:spPr>
          <a:xfrm>
            <a:off x="6452793" y="4871136"/>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999113" y="4244801"/>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防范措施</a:t>
            </a:r>
          </a:p>
        </p:txBody>
      </p:sp>
      <p:sp>
        <p:nvSpPr>
          <p:cNvPr id="28" name="cogwheels_376015"/>
          <p:cNvSpPr/>
          <p:nvPr/>
        </p:nvSpPr>
        <p:spPr>
          <a:xfrm>
            <a:off x="968833" y="1415499"/>
            <a:ext cx="4224055" cy="4280147"/>
          </a:xfrm>
          <a:custGeom>
            <a:avLst/>
            <a:gdLst>
              <a:gd name="T0" fmla="*/ 3621 w 6468"/>
              <a:gd name="T1" fmla="*/ 3299 h 6564"/>
              <a:gd name="T2" fmla="*/ 4214 w 6468"/>
              <a:gd name="T3" fmla="*/ 4727 h 6564"/>
              <a:gd name="T4" fmla="*/ 6337 w 6468"/>
              <a:gd name="T5" fmla="*/ 4571 h 6564"/>
              <a:gd name="T6" fmla="*/ 5974 w 6468"/>
              <a:gd name="T7" fmla="*/ 3603 h 6564"/>
              <a:gd name="T8" fmla="*/ 6429 w 6468"/>
              <a:gd name="T9" fmla="*/ 3225 h 6564"/>
              <a:gd name="T10" fmla="*/ 6022 w 6468"/>
              <a:gd name="T11" fmla="*/ 2697 h 6564"/>
              <a:gd name="T12" fmla="*/ 5080 w 6468"/>
              <a:gd name="T13" fmla="*/ 2269 h 6564"/>
              <a:gd name="T14" fmla="*/ 5136 w 6468"/>
              <a:gd name="T15" fmla="*/ 1681 h 6564"/>
              <a:gd name="T16" fmla="*/ 4477 w 6468"/>
              <a:gd name="T17" fmla="*/ 1593 h 6564"/>
              <a:gd name="T18" fmla="*/ 3837 w 6468"/>
              <a:gd name="T19" fmla="*/ 1917 h 6564"/>
              <a:gd name="T20" fmla="*/ 3357 w 6468"/>
              <a:gd name="T21" fmla="*/ 2412 h 6564"/>
              <a:gd name="T22" fmla="*/ 3445 w 6468"/>
              <a:gd name="T23" fmla="*/ 2889 h 6564"/>
              <a:gd name="T24" fmla="*/ 5048 w 6468"/>
              <a:gd name="T25" fmla="*/ 3547 h 6564"/>
              <a:gd name="T26" fmla="*/ 2792 w 6468"/>
              <a:gd name="T27" fmla="*/ 4483 h 6564"/>
              <a:gd name="T28" fmla="*/ 2397 w 6468"/>
              <a:gd name="T29" fmla="*/ 3364 h 6564"/>
              <a:gd name="T30" fmla="*/ 1830 w 6468"/>
              <a:gd name="T31" fmla="*/ 3843 h 6564"/>
              <a:gd name="T32" fmla="*/ 1502 w 6468"/>
              <a:gd name="T33" fmla="*/ 4577 h 6564"/>
              <a:gd name="T34" fmla="*/ 1589 w 6468"/>
              <a:gd name="T35" fmla="*/ 5239 h 6564"/>
              <a:gd name="T36" fmla="*/ 2178 w 6468"/>
              <a:gd name="T37" fmla="*/ 5181 h 6564"/>
              <a:gd name="T38" fmla="*/ 2609 w 6468"/>
              <a:gd name="T39" fmla="*/ 6123 h 6564"/>
              <a:gd name="T40" fmla="*/ 3138 w 6468"/>
              <a:gd name="T41" fmla="*/ 6528 h 6564"/>
              <a:gd name="T42" fmla="*/ 3513 w 6468"/>
              <a:gd name="T43" fmla="*/ 6072 h 6564"/>
              <a:gd name="T44" fmla="*/ 4484 w 6468"/>
              <a:gd name="T45" fmla="*/ 6433 h 6564"/>
              <a:gd name="T46" fmla="*/ 5145 w 6468"/>
              <a:gd name="T47" fmla="*/ 6347 h 6564"/>
              <a:gd name="T48" fmla="*/ 5088 w 6468"/>
              <a:gd name="T49" fmla="*/ 5759 h 6564"/>
              <a:gd name="T50" fmla="*/ 6029 w 6468"/>
              <a:gd name="T51" fmla="*/ 5328 h 6564"/>
              <a:gd name="T52" fmla="*/ 6434 w 6468"/>
              <a:gd name="T53" fmla="*/ 4799 h 6564"/>
              <a:gd name="T54" fmla="*/ 370 w 6468"/>
              <a:gd name="T55" fmla="*/ 1975 h 6564"/>
              <a:gd name="T56" fmla="*/ 0 w 6468"/>
              <a:gd name="T57" fmla="*/ 1827 h 6564"/>
              <a:gd name="T58" fmla="*/ 148 w 6468"/>
              <a:gd name="T59" fmla="*/ 1436 h 6564"/>
              <a:gd name="T60" fmla="*/ 580 w 6468"/>
              <a:gd name="T61" fmla="*/ 947 h 6564"/>
              <a:gd name="T62" fmla="*/ 424 w 6468"/>
              <a:gd name="T63" fmla="*/ 583 h 6564"/>
              <a:gd name="T64" fmla="*/ 802 w 6468"/>
              <a:gd name="T65" fmla="*/ 412 h 6564"/>
              <a:gd name="T66" fmla="*/ 1454 w 6468"/>
              <a:gd name="T67" fmla="*/ 371 h 6564"/>
              <a:gd name="T68" fmla="*/ 1602 w 6468"/>
              <a:gd name="T69" fmla="*/ 0 h 6564"/>
              <a:gd name="T70" fmla="*/ 1993 w 6468"/>
              <a:gd name="T71" fmla="*/ 148 h 6564"/>
              <a:gd name="T72" fmla="*/ 2482 w 6468"/>
              <a:gd name="T73" fmla="*/ 580 h 6564"/>
              <a:gd name="T74" fmla="*/ 2848 w 6468"/>
              <a:gd name="T75" fmla="*/ 423 h 6564"/>
              <a:gd name="T76" fmla="*/ 3018 w 6468"/>
              <a:gd name="T77" fmla="*/ 801 h 6564"/>
              <a:gd name="T78" fmla="*/ 3060 w 6468"/>
              <a:gd name="T79" fmla="*/ 1453 h 6564"/>
              <a:gd name="T80" fmla="*/ 3430 w 6468"/>
              <a:gd name="T81" fmla="*/ 1601 h 6564"/>
              <a:gd name="T82" fmla="*/ 3282 w 6468"/>
              <a:gd name="T83" fmla="*/ 1992 h 6564"/>
              <a:gd name="T84" fmla="*/ 2850 w 6468"/>
              <a:gd name="T85" fmla="*/ 2481 h 6564"/>
              <a:gd name="T86" fmla="*/ 3008 w 6468"/>
              <a:gd name="T87" fmla="*/ 2847 h 6564"/>
              <a:gd name="T88" fmla="*/ 2629 w 6468"/>
              <a:gd name="T89" fmla="*/ 3017 h 6564"/>
              <a:gd name="T90" fmla="*/ 1977 w 6468"/>
              <a:gd name="T91" fmla="*/ 3059 h 6564"/>
              <a:gd name="T92" fmla="*/ 1829 w 6468"/>
              <a:gd name="T93" fmla="*/ 3429 h 6564"/>
              <a:gd name="T94" fmla="*/ 1438 w 6468"/>
              <a:gd name="T95" fmla="*/ 3281 h 6564"/>
              <a:gd name="T96" fmla="*/ 949 w 6468"/>
              <a:gd name="T97" fmla="*/ 2849 h 6564"/>
              <a:gd name="T98" fmla="*/ 584 w 6468"/>
              <a:gd name="T99" fmla="*/ 3007 h 6564"/>
              <a:gd name="T100" fmla="*/ 413 w 6468"/>
              <a:gd name="T101" fmla="*/ 2628 h 6564"/>
              <a:gd name="T102" fmla="*/ 370 w 6468"/>
              <a:gd name="T103" fmla="*/ 1975 h 6564"/>
              <a:gd name="T104" fmla="*/ 2173 w 6468"/>
              <a:gd name="T105" fmla="*/ 2177 h 6564"/>
              <a:gd name="T106" fmla="*/ 1257 w 6468"/>
              <a:gd name="T107" fmla="*/ 1251 h 6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68" h="6564">
                <a:moveTo>
                  <a:pt x="3204" y="4309"/>
                </a:moveTo>
                <a:cubicBezTo>
                  <a:pt x="3040" y="3916"/>
                  <a:pt x="3228" y="3463"/>
                  <a:pt x="3621" y="3299"/>
                </a:cubicBezTo>
                <a:cubicBezTo>
                  <a:pt x="4014" y="3135"/>
                  <a:pt x="4468" y="3323"/>
                  <a:pt x="4632" y="3716"/>
                </a:cubicBezTo>
                <a:cubicBezTo>
                  <a:pt x="4796" y="4109"/>
                  <a:pt x="4608" y="4563"/>
                  <a:pt x="4214" y="4727"/>
                </a:cubicBezTo>
                <a:cubicBezTo>
                  <a:pt x="3821" y="4891"/>
                  <a:pt x="3368" y="4703"/>
                  <a:pt x="3204" y="4309"/>
                </a:cubicBezTo>
                <a:close/>
                <a:moveTo>
                  <a:pt x="6337" y="4571"/>
                </a:moveTo>
                <a:lnTo>
                  <a:pt x="5974" y="4421"/>
                </a:lnTo>
                <a:cubicBezTo>
                  <a:pt x="6028" y="4156"/>
                  <a:pt x="6029" y="3877"/>
                  <a:pt x="5974" y="3603"/>
                </a:cubicBezTo>
                <a:lnTo>
                  <a:pt x="6336" y="3452"/>
                </a:lnTo>
                <a:cubicBezTo>
                  <a:pt x="6424" y="3416"/>
                  <a:pt x="6466" y="3315"/>
                  <a:pt x="6429" y="3225"/>
                </a:cubicBezTo>
                <a:lnTo>
                  <a:pt x="6249" y="2791"/>
                </a:lnTo>
                <a:cubicBezTo>
                  <a:pt x="6213" y="2703"/>
                  <a:pt x="6112" y="2660"/>
                  <a:pt x="6022" y="2697"/>
                </a:cubicBezTo>
                <a:lnTo>
                  <a:pt x="5660" y="2848"/>
                </a:lnTo>
                <a:cubicBezTo>
                  <a:pt x="5504" y="2615"/>
                  <a:pt x="5305" y="2419"/>
                  <a:pt x="5080" y="2269"/>
                </a:cubicBezTo>
                <a:lnTo>
                  <a:pt x="5229" y="1907"/>
                </a:lnTo>
                <a:cubicBezTo>
                  <a:pt x="5265" y="1819"/>
                  <a:pt x="5224" y="1717"/>
                  <a:pt x="5136" y="1681"/>
                </a:cubicBezTo>
                <a:lnTo>
                  <a:pt x="4702" y="1500"/>
                </a:lnTo>
                <a:cubicBezTo>
                  <a:pt x="4614" y="1464"/>
                  <a:pt x="4513" y="1505"/>
                  <a:pt x="4477" y="1593"/>
                </a:cubicBezTo>
                <a:lnTo>
                  <a:pt x="4328" y="1956"/>
                </a:lnTo>
                <a:cubicBezTo>
                  <a:pt x="4168" y="1924"/>
                  <a:pt x="4002" y="1911"/>
                  <a:pt x="3837" y="1917"/>
                </a:cubicBezTo>
                <a:cubicBezTo>
                  <a:pt x="3804" y="2165"/>
                  <a:pt x="3609" y="2361"/>
                  <a:pt x="3364" y="2397"/>
                </a:cubicBezTo>
                <a:cubicBezTo>
                  <a:pt x="3361" y="2403"/>
                  <a:pt x="3360" y="2407"/>
                  <a:pt x="3357" y="2412"/>
                </a:cubicBezTo>
                <a:cubicBezTo>
                  <a:pt x="3426" y="2507"/>
                  <a:pt x="3465" y="2621"/>
                  <a:pt x="3465" y="2743"/>
                </a:cubicBezTo>
                <a:cubicBezTo>
                  <a:pt x="3465" y="2793"/>
                  <a:pt x="3458" y="2841"/>
                  <a:pt x="3445" y="2889"/>
                </a:cubicBezTo>
                <a:cubicBezTo>
                  <a:pt x="3448" y="2888"/>
                  <a:pt x="3449" y="2887"/>
                  <a:pt x="3452" y="2887"/>
                </a:cubicBezTo>
                <a:cubicBezTo>
                  <a:pt x="4073" y="2628"/>
                  <a:pt x="4789" y="2924"/>
                  <a:pt x="5048" y="3547"/>
                </a:cubicBezTo>
                <a:cubicBezTo>
                  <a:pt x="5306" y="4168"/>
                  <a:pt x="5010" y="4884"/>
                  <a:pt x="4388" y="5143"/>
                </a:cubicBezTo>
                <a:cubicBezTo>
                  <a:pt x="3766" y="5401"/>
                  <a:pt x="3050" y="5105"/>
                  <a:pt x="2792" y="4483"/>
                </a:cubicBezTo>
                <a:cubicBezTo>
                  <a:pt x="2650" y="4140"/>
                  <a:pt x="2676" y="3771"/>
                  <a:pt x="2832" y="3464"/>
                </a:cubicBezTo>
                <a:cubicBezTo>
                  <a:pt x="2682" y="3491"/>
                  <a:pt x="2524" y="3459"/>
                  <a:pt x="2397" y="3364"/>
                </a:cubicBezTo>
                <a:cubicBezTo>
                  <a:pt x="2392" y="3367"/>
                  <a:pt x="2388" y="3368"/>
                  <a:pt x="2382" y="3369"/>
                </a:cubicBezTo>
                <a:cubicBezTo>
                  <a:pt x="2341" y="3637"/>
                  <a:pt x="2109" y="3843"/>
                  <a:pt x="1830" y="3843"/>
                </a:cubicBezTo>
                <a:cubicBezTo>
                  <a:pt x="1814" y="4035"/>
                  <a:pt x="1824" y="4231"/>
                  <a:pt x="1864" y="4427"/>
                </a:cubicBezTo>
                <a:lnTo>
                  <a:pt x="1502" y="4577"/>
                </a:lnTo>
                <a:cubicBezTo>
                  <a:pt x="1414" y="4613"/>
                  <a:pt x="1372" y="4715"/>
                  <a:pt x="1409" y="4804"/>
                </a:cubicBezTo>
                <a:lnTo>
                  <a:pt x="1589" y="5239"/>
                </a:lnTo>
                <a:cubicBezTo>
                  <a:pt x="1625" y="5327"/>
                  <a:pt x="1726" y="5369"/>
                  <a:pt x="1816" y="5332"/>
                </a:cubicBezTo>
                <a:lnTo>
                  <a:pt x="2178" y="5181"/>
                </a:lnTo>
                <a:cubicBezTo>
                  <a:pt x="2334" y="5415"/>
                  <a:pt x="2533" y="5611"/>
                  <a:pt x="2758" y="5760"/>
                </a:cubicBezTo>
                <a:lnTo>
                  <a:pt x="2609" y="6123"/>
                </a:lnTo>
                <a:cubicBezTo>
                  <a:pt x="2573" y="6211"/>
                  <a:pt x="2614" y="6312"/>
                  <a:pt x="2702" y="6348"/>
                </a:cubicBezTo>
                <a:lnTo>
                  <a:pt x="3138" y="6528"/>
                </a:lnTo>
                <a:cubicBezTo>
                  <a:pt x="3226" y="6564"/>
                  <a:pt x="3328" y="6523"/>
                  <a:pt x="3364" y="6435"/>
                </a:cubicBezTo>
                <a:lnTo>
                  <a:pt x="3513" y="6072"/>
                </a:lnTo>
                <a:cubicBezTo>
                  <a:pt x="3778" y="6125"/>
                  <a:pt x="4057" y="6127"/>
                  <a:pt x="4333" y="6072"/>
                </a:cubicBezTo>
                <a:lnTo>
                  <a:pt x="4484" y="6433"/>
                </a:lnTo>
                <a:cubicBezTo>
                  <a:pt x="4520" y="6521"/>
                  <a:pt x="4621" y="6564"/>
                  <a:pt x="4710" y="6527"/>
                </a:cubicBezTo>
                <a:lnTo>
                  <a:pt x="5145" y="6347"/>
                </a:lnTo>
                <a:cubicBezTo>
                  <a:pt x="5233" y="6311"/>
                  <a:pt x="5276" y="6209"/>
                  <a:pt x="5238" y="6120"/>
                </a:cubicBezTo>
                <a:lnTo>
                  <a:pt x="5088" y="5759"/>
                </a:lnTo>
                <a:cubicBezTo>
                  <a:pt x="5321" y="5603"/>
                  <a:pt x="5517" y="5404"/>
                  <a:pt x="5666" y="5179"/>
                </a:cubicBezTo>
                <a:lnTo>
                  <a:pt x="6029" y="5328"/>
                </a:lnTo>
                <a:cubicBezTo>
                  <a:pt x="6117" y="5364"/>
                  <a:pt x="6218" y="5323"/>
                  <a:pt x="6254" y="5235"/>
                </a:cubicBezTo>
                <a:lnTo>
                  <a:pt x="6434" y="4799"/>
                </a:lnTo>
                <a:cubicBezTo>
                  <a:pt x="6468" y="4708"/>
                  <a:pt x="6425" y="4608"/>
                  <a:pt x="6337" y="4571"/>
                </a:cubicBezTo>
                <a:close/>
                <a:moveTo>
                  <a:pt x="370" y="1975"/>
                </a:moveTo>
                <a:lnTo>
                  <a:pt x="145" y="1973"/>
                </a:lnTo>
                <a:cubicBezTo>
                  <a:pt x="65" y="1973"/>
                  <a:pt x="0" y="1908"/>
                  <a:pt x="0" y="1827"/>
                </a:cubicBezTo>
                <a:lnTo>
                  <a:pt x="1" y="1581"/>
                </a:lnTo>
                <a:cubicBezTo>
                  <a:pt x="1" y="1501"/>
                  <a:pt x="66" y="1436"/>
                  <a:pt x="148" y="1436"/>
                </a:cubicBezTo>
                <a:lnTo>
                  <a:pt x="373" y="1437"/>
                </a:lnTo>
                <a:cubicBezTo>
                  <a:pt x="408" y="1264"/>
                  <a:pt x="477" y="1097"/>
                  <a:pt x="580" y="947"/>
                </a:cubicBezTo>
                <a:lnTo>
                  <a:pt x="422" y="788"/>
                </a:lnTo>
                <a:cubicBezTo>
                  <a:pt x="366" y="731"/>
                  <a:pt x="366" y="639"/>
                  <a:pt x="424" y="583"/>
                </a:cubicBezTo>
                <a:lnTo>
                  <a:pt x="597" y="411"/>
                </a:lnTo>
                <a:cubicBezTo>
                  <a:pt x="654" y="355"/>
                  <a:pt x="746" y="355"/>
                  <a:pt x="802" y="412"/>
                </a:cubicBezTo>
                <a:lnTo>
                  <a:pt x="961" y="572"/>
                </a:lnTo>
                <a:cubicBezTo>
                  <a:pt x="1113" y="471"/>
                  <a:pt x="1281" y="404"/>
                  <a:pt x="1454" y="371"/>
                </a:cubicBezTo>
                <a:lnTo>
                  <a:pt x="1456" y="145"/>
                </a:lnTo>
                <a:cubicBezTo>
                  <a:pt x="1456" y="65"/>
                  <a:pt x="1521" y="0"/>
                  <a:pt x="1602" y="0"/>
                </a:cubicBezTo>
                <a:lnTo>
                  <a:pt x="1848" y="1"/>
                </a:lnTo>
                <a:cubicBezTo>
                  <a:pt x="1928" y="1"/>
                  <a:pt x="1993" y="67"/>
                  <a:pt x="1993" y="148"/>
                </a:cubicBezTo>
                <a:lnTo>
                  <a:pt x="1992" y="373"/>
                </a:lnTo>
                <a:cubicBezTo>
                  <a:pt x="2165" y="408"/>
                  <a:pt x="2332" y="477"/>
                  <a:pt x="2482" y="580"/>
                </a:cubicBezTo>
                <a:lnTo>
                  <a:pt x="2642" y="421"/>
                </a:lnTo>
                <a:cubicBezTo>
                  <a:pt x="2700" y="365"/>
                  <a:pt x="2792" y="365"/>
                  <a:pt x="2848" y="423"/>
                </a:cubicBezTo>
                <a:lnTo>
                  <a:pt x="3020" y="596"/>
                </a:lnTo>
                <a:cubicBezTo>
                  <a:pt x="3076" y="653"/>
                  <a:pt x="3076" y="745"/>
                  <a:pt x="3018" y="801"/>
                </a:cubicBezTo>
                <a:lnTo>
                  <a:pt x="2858" y="960"/>
                </a:lnTo>
                <a:cubicBezTo>
                  <a:pt x="2960" y="1112"/>
                  <a:pt x="3026" y="1280"/>
                  <a:pt x="3060" y="1453"/>
                </a:cubicBezTo>
                <a:lnTo>
                  <a:pt x="3285" y="1455"/>
                </a:lnTo>
                <a:cubicBezTo>
                  <a:pt x="3365" y="1455"/>
                  <a:pt x="3430" y="1520"/>
                  <a:pt x="3430" y="1601"/>
                </a:cubicBezTo>
                <a:lnTo>
                  <a:pt x="3429" y="1847"/>
                </a:lnTo>
                <a:cubicBezTo>
                  <a:pt x="3429" y="1927"/>
                  <a:pt x="3364" y="1992"/>
                  <a:pt x="3282" y="1992"/>
                </a:cubicBezTo>
                <a:lnTo>
                  <a:pt x="3057" y="1991"/>
                </a:lnTo>
                <a:cubicBezTo>
                  <a:pt x="3022" y="2164"/>
                  <a:pt x="2953" y="2331"/>
                  <a:pt x="2850" y="2481"/>
                </a:cubicBezTo>
                <a:lnTo>
                  <a:pt x="3009" y="2641"/>
                </a:lnTo>
                <a:cubicBezTo>
                  <a:pt x="3065" y="2699"/>
                  <a:pt x="3065" y="2791"/>
                  <a:pt x="3008" y="2847"/>
                </a:cubicBezTo>
                <a:lnTo>
                  <a:pt x="2834" y="3019"/>
                </a:lnTo>
                <a:cubicBezTo>
                  <a:pt x="2777" y="3075"/>
                  <a:pt x="2685" y="3075"/>
                  <a:pt x="2629" y="3017"/>
                </a:cubicBezTo>
                <a:lnTo>
                  <a:pt x="2470" y="2857"/>
                </a:lnTo>
                <a:cubicBezTo>
                  <a:pt x="2318" y="2959"/>
                  <a:pt x="2150" y="3025"/>
                  <a:pt x="1977" y="3059"/>
                </a:cubicBezTo>
                <a:lnTo>
                  <a:pt x="1976" y="3284"/>
                </a:lnTo>
                <a:cubicBezTo>
                  <a:pt x="1976" y="3364"/>
                  <a:pt x="1910" y="3429"/>
                  <a:pt x="1829" y="3429"/>
                </a:cubicBezTo>
                <a:lnTo>
                  <a:pt x="1584" y="3428"/>
                </a:lnTo>
                <a:cubicBezTo>
                  <a:pt x="1504" y="3428"/>
                  <a:pt x="1438" y="3363"/>
                  <a:pt x="1438" y="3281"/>
                </a:cubicBezTo>
                <a:lnTo>
                  <a:pt x="1440" y="3056"/>
                </a:lnTo>
                <a:cubicBezTo>
                  <a:pt x="1266" y="3021"/>
                  <a:pt x="1100" y="2952"/>
                  <a:pt x="949" y="2849"/>
                </a:cubicBezTo>
                <a:lnTo>
                  <a:pt x="789" y="3008"/>
                </a:lnTo>
                <a:cubicBezTo>
                  <a:pt x="732" y="3064"/>
                  <a:pt x="640" y="3064"/>
                  <a:pt x="584" y="3007"/>
                </a:cubicBezTo>
                <a:lnTo>
                  <a:pt x="412" y="2833"/>
                </a:lnTo>
                <a:cubicBezTo>
                  <a:pt x="356" y="2776"/>
                  <a:pt x="356" y="2684"/>
                  <a:pt x="413" y="2628"/>
                </a:cubicBezTo>
                <a:lnTo>
                  <a:pt x="573" y="2469"/>
                </a:lnTo>
                <a:cubicBezTo>
                  <a:pt x="470" y="2316"/>
                  <a:pt x="404" y="2148"/>
                  <a:pt x="370" y="1975"/>
                </a:cubicBezTo>
                <a:close/>
                <a:moveTo>
                  <a:pt x="1252" y="2172"/>
                </a:moveTo>
                <a:cubicBezTo>
                  <a:pt x="1505" y="2428"/>
                  <a:pt x="1917" y="2431"/>
                  <a:pt x="2173" y="2177"/>
                </a:cubicBezTo>
                <a:cubicBezTo>
                  <a:pt x="2429" y="1924"/>
                  <a:pt x="2432" y="1512"/>
                  <a:pt x="2178" y="1256"/>
                </a:cubicBezTo>
                <a:cubicBezTo>
                  <a:pt x="1925" y="1000"/>
                  <a:pt x="1513" y="997"/>
                  <a:pt x="1257" y="1251"/>
                </a:cubicBezTo>
                <a:cubicBezTo>
                  <a:pt x="1000" y="1504"/>
                  <a:pt x="998" y="1916"/>
                  <a:pt x="1252" y="217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灯片编号占位符 1"/>
          <p:cNvSpPr>
            <a:spLocks noGrp="1"/>
          </p:cNvSpPr>
          <p:nvPr>
            <p:ph type="sldNum" sz="quarter" idx="12"/>
          </p:nvPr>
        </p:nvSpPr>
        <p:spPr/>
        <p:txBody>
          <a:bodyPr/>
          <a:lstStyle/>
          <a:p>
            <a:fld id="{3ACD1EC8-6F57-41A7-99F1-FEDB2874BA2B}" type="slidenum">
              <a:rPr lang="zh-CN" altLang="en-US" smtClean="0"/>
              <a:t>3</a:t>
            </a:fld>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实验背景</a:t>
            </a:r>
          </a:p>
        </p:txBody>
      </p:sp>
      <p:sp>
        <p:nvSpPr>
          <p:cNvPr id="3" name="直角三角形 2"/>
          <p:cNvSpPr/>
          <p:nvPr/>
        </p:nvSpPr>
        <p:spPr>
          <a:xfrm>
            <a:off x="2087328" y="892613"/>
            <a:ext cx="104416" cy="543672"/>
          </a:xfrm>
          <a:prstGeom prst="rtTriangle">
            <a:avLst/>
          </a:prstGeom>
          <a:solidFill>
            <a:schemeClr val="accent1">
              <a:lumMod val="50000"/>
            </a:schemeClr>
          </a:solidFill>
          <a:ln w="19050">
            <a:noFill/>
            <a:prstDash val="solid"/>
          </a:ln>
        </p:spPr>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spcAft>
                <a:spcPts val="600"/>
              </a:spcAft>
            </a:pPr>
            <a:endParaRPr lang="zh-CN" altLang="en-US" sz="2000" b="1" dirty="0">
              <a:solidFill>
                <a:srgbClr val="FFFFFF"/>
              </a:solidFill>
              <a:latin typeface="黑体" panose="02010609060101010101" pitchFamily="49" charset="-122"/>
              <a:ea typeface="黑体" panose="02010609060101010101" pitchFamily="49" charset="-122"/>
            </a:endParaRPr>
          </a:p>
        </p:txBody>
      </p:sp>
      <p:sp>
        <p:nvSpPr>
          <p:cNvPr id="5" name="对角圆角矩形 80"/>
          <p:cNvSpPr/>
          <p:nvPr/>
        </p:nvSpPr>
        <p:spPr>
          <a:xfrm>
            <a:off x="730250" y="892810"/>
            <a:ext cx="3677920" cy="543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8581" tIns="49291" rIns="98581" bIns="49291" anchor="ct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钓鱼攻击</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4</a:t>
            </a:fld>
            <a:endParaRPr lang="zh-CN" altLang="en-US"/>
          </a:p>
        </p:txBody>
      </p:sp>
      <p:sp>
        <p:nvSpPr>
          <p:cNvPr id="7" name="文本框 6"/>
          <p:cNvSpPr txBox="1"/>
          <p:nvPr/>
        </p:nvSpPr>
        <p:spPr>
          <a:xfrm>
            <a:off x="635000" y="1682750"/>
            <a:ext cx="7927975" cy="4161790"/>
          </a:xfrm>
          <a:prstGeom prst="rect">
            <a:avLst/>
          </a:prstGeom>
        </p:spPr>
        <p:txBody>
          <a:bodyPr>
            <a:noAutofit/>
            <a:extLst>
              <a:ext uri="{4A0BC546-FE56-4ADE-93B0-CB8AF2F6F144}">
                <wpsdc:textFrameExt xmlns:wpsdc="http://www.wps.cn/officeDocument/2022/drawingmlCustomData" xmlns="" type="text"/>
              </a:ext>
            </a:extLst>
          </a:bodyPr>
          <a:lstStyle/>
          <a:p>
            <a:pPr algn="l"/>
            <a:r>
              <a:rPr lang="zh-CN" altLang="en-US" sz="1800">
                <a:latin typeface="Arial" panose="020B0604020202020204" pitchFamily="34" charset="0"/>
                <a:ea typeface="微软雅黑" panose="020B0503020204020204" pitchFamily="34" charset="-122"/>
              </a:rPr>
              <a:t>钓鱼攻击是一种典型的社会工程学攻击，网络钓鱼是犯罪分子最容易实施的网络攻击方式之一，也是最容易上当的方式之一。</a:t>
            </a:r>
          </a:p>
          <a:p>
            <a:pPr algn="l"/>
            <a:endParaRPr lang="zh-CN" altLang="en-US" sz="1800">
              <a:latin typeface="Arial" panose="020B0604020202020204" pitchFamily="34" charset="0"/>
              <a:ea typeface="微软雅黑" panose="020B0503020204020204" pitchFamily="34" charset="-122"/>
            </a:endParaRPr>
          </a:p>
          <a:p>
            <a:pPr algn="l"/>
            <a:r>
              <a:rPr lang="zh-CN" altLang="en-US" sz="1800">
                <a:latin typeface="Arial" panose="020B0604020202020204" pitchFamily="34" charset="0"/>
                <a:ea typeface="微软雅黑" panose="020B0503020204020204" pitchFamily="34" charset="-122"/>
              </a:rPr>
              <a:t>通常有电子邮件、钓鱼网站、社交媒体、短信服务这些攻击方式，网络钓鱼也是网络攻击者传播恶意软件的一种流行方法，通过鼓励受害者下载一个文件或访问一个链接，秘密安装恶意有效载荷，从而进行传播木马恶意软件、勒索软件或各种破坏性和破坏性攻击。</a:t>
            </a:r>
          </a:p>
          <a:p>
            <a:pPr algn="l"/>
            <a:endParaRPr lang="zh-CN" altLang="en-US" sz="1800">
              <a:latin typeface="Arial" panose="020B0604020202020204" pitchFamily="34" charset="0"/>
              <a:ea typeface="微软雅黑" panose="020B0503020204020204" pitchFamily="34" charset="-122"/>
            </a:endParaRPr>
          </a:p>
          <a:p>
            <a:pPr algn="l"/>
            <a:r>
              <a:rPr lang="zh-CN" altLang="en-US" sz="1800">
                <a:latin typeface="Arial" panose="020B0604020202020204" pitchFamily="34" charset="0"/>
                <a:ea typeface="微软雅黑" panose="020B0503020204020204" pitchFamily="34" charset="-122"/>
              </a:rPr>
              <a:t>本次实验我们实现了钓鱼邮件攻击和钓鱼网站攻击并给出了相应的防范措施</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目录</a:t>
            </a:r>
          </a:p>
        </p:txBody>
      </p:sp>
      <p:sp>
        <p:nvSpPr>
          <p:cNvPr id="13" name="矩形 12"/>
          <p:cNvSpPr/>
          <p:nvPr/>
        </p:nvSpPr>
        <p:spPr>
          <a:xfrm>
            <a:off x="6732315" y="2437023"/>
            <a:ext cx="559044" cy="5847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cxnSp>
        <p:nvCxnSpPr>
          <p:cNvPr id="14" name="直接连接符 13"/>
          <p:cNvCxnSpPr/>
          <p:nvPr/>
        </p:nvCxnSpPr>
        <p:spPr>
          <a:xfrm>
            <a:off x="6452793" y="3021794"/>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999113" y="2395459"/>
            <a:ext cx="4061680" cy="583565"/>
          </a:xfrm>
          <a:prstGeom prst="rect">
            <a:avLst/>
          </a:prstGeom>
          <a:noFill/>
        </p:spPr>
        <p:txBody>
          <a:bodyPr wrap="square" rtlCol="0">
            <a:spAutoFit/>
          </a:bodyPr>
          <a:lstStyle/>
          <a:p>
            <a:pPr algn="ctr"/>
            <a:r>
              <a:rPr lang="zh-CN" altLang="en-US" sz="3200" dirty="0">
                <a:solidFill>
                  <a:schemeClr val="tx1"/>
                </a:solidFill>
                <a:latin typeface="微软雅黑" panose="020B0503020204020204" pitchFamily="34" charset="-122"/>
                <a:ea typeface="微软雅黑" panose="020B0503020204020204" pitchFamily="34" charset="-122"/>
              </a:rPr>
              <a:t>钓鱼邮件攻击</a:t>
            </a:r>
          </a:p>
        </p:txBody>
      </p:sp>
      <p:sp>
        <p:nvSpPr>
          <p:cNvPr id="16" name="矩形 15"/>
          <p:cNvSpPr/>
          <p:nvPr/>
        </p:nvSpPr>
        <p:spPr>
          <a:xfrm>
            <a:off x="6732315" y="3361694"/>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3</a:t>
            </a:r>
            <a:endParaRPr lang="zh-CN" altLang="en-US" sz="2400" dirty="0">
              <a:latin typeface="Arial Black" panose="020B0A04020102020204" pitchFamily="34" charset="0"/>
            </a:endParaRPr>
          </a:p>
        </p:txBody>
      </p:sp>
      <p:cxnSp>
        <p:nvCxnSpPr>
          <p:cNvPr id="17" name="直接连接符 16"/>
          <p:cNvCxnSpPr/>
          <p:nvPr/>
        </p:nvCxnSpPr>
        <p:spPr>
          <a:xfrm>
            <a:off x="6452793" y="3946465"/>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999113" y="3320130"/>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钓鱼网站攻击</a:t>
            </a:r>
          </a:p>
        </p:txBody>
      </p:sp>
      <p:sp>
        <p:nvSpPr>
          <p:cNvPr id="19" name="矩形 18"/>
          <p:cNvSpPr/>
          <p:nvPr/>
        </p:nvSpPr>
        <p:spPr>
          <a:xfrm>
            <a:off x="6732315" y="4286365"/>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4</a:t>
            </a:r>
            <a:endParaRPr lang="zh-CN" altLang="en-US" sz="2400" dirty="0">
              <a:latin typeface="Arial Black" panose="020B0A04020102020204" pitchFamily="34" charset="0"/>
            </a:endParaRPr>
          </a:p>
        </p:txBody>
      </p:sp>
      <p:cxnSp>
        <p:nvCxnSpPr>
          <p:cNvPr id="20" name="直接连接符 19"/>
          <p:cNvCxnSpPr/>
          <p:nvPr/>
        </p:nvCxnSpPr>
        <p:spPr>
          <a:xfrm>
            <a:off x="6452793" y="4871136"/>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999113" y="4244801"/>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防范措施</a:t>
            </a:r>
          </a:p>
        </p:txBody>
      </p:sp>
      <p:sp>
        <p:nvSpPr>
          <p:cNvPr id="28" name="cogwheels_376015"/>
          <p:cNvSpPr/>
          <p:nvPr/>
        </p:nvSpPr>
        <p:spPr>
          <a:xfrm>
            <a:off x="968833" y="1415499"/>
            <a:ext cx="4224055" cy="4280147"/>
          </a:xfrm>
          <a:custGeom>
            <a:avLst/>
            <a:gdLst>
              <a:gd name="T0" fmla="*/ 3621 w 6468"/>
              <a:gd name="T1" fmla="*/ 3299 h 6564"/>
              <a:gd name="T2" fmla="*/ 4214 w 6468"/>
              <a:gd name="T3" fmla="*/ 4727 h 6564"/>
              <a:gd name="T4" fmla="*/ 6337 w 6468"/>
              <a:gd name="T5" fmla="*/ 4571 h 6564"/>
              <a:gd name="T6" fmla="*/ 5974 w 6468"/>
              <a:gd name="T7" fmla="*/ 3603 h 6564"/>
              <a:gd name="T8" fmla="*/ 6429 w 6468"/>
              <a:gd name="T9" fmla="*/ 3225 h 6564"/>
              <a:gd name="T10" fmla="*/ 6022 w 6468"/>
              <a:gd name="T11" fmla="*/ 2697 h 6564"/>
              <a:gd name="T12" fmla="*/ 5080 w 6468"/>
              <a:gd name="T13" fmla="*/ 2269 h 6564"/>
              <a:gd name="T14" fmla="*/ 5136 w 6468"/>
              <a:gd name="T15" fmla="*/ 1681 h 6564"/>
              <a:gd name="T16" fmla="*/ 4477 w 6468"/>
              <a:gd name="T17" fmla="*/ 1593 h 6564"/>
              <a:gd name="T18" fmla="*/ 3837 w 6468"/>
              <a:gd name="T19" fmla="*/ 1917 h 6564"/>
              <a:gd name="T20" fmla="*/ 3357 w 6468"/>
              <a:gd name="T21" fmla="*/ 2412 h 6564"/>
              <a:gd name="T22" fmla="*/ 3445 w 6468"/>
              <a:gd name="T23" fmla="*/ 2889 h 6564"/>
              <a:gd name="T24" fmla="*/ 5048 w 6468"/>
              <a:gd name="T25" fmla="*/ 3547 h 6564"/>
              <a:gd name="T26" fmla="*/ 2792 w 6468"/>
              <a:gd name="T27" fmla="*/ 4483 h 6564"/>
              <a:gd name="T28" fmla="*/ 2397 w 6468"/>
              <a:gd name="T29" fmla="*/ 3364 h 6564"/>
              <a:gd name="T30" fmla="*/ 1830 w 6468"/>
              <a:gd name="T31" fmla="*/ 3843 h 6564"/>
              <a:gd name="T32" fmla="*/ 1502 w 6468"/>
              <a:gd name="T33" fmla="*/ 4577 h 6564"/>
              <a:gd name="T34" fmla="*/ 1589 w 6468"/>
              <a:gd name="T35" fmla="*/ 5239 h 6564"/>
              <a:gd name="T36" fmla="*/ 2178 w 6468"/>
              <a:gd name="T37" fmla="*/ 5181 h 6564"/>
              <a:gd name="T38" fmla="*/ 2609 w 6468"/>
              <a:gd name="T39" fmla="*/ 6123 h 6564"/>
              <a:gd name="T40" fmla="*/ 3138 w 6468"/>
              <a:gd name="T41" fmla="*/ 6528 h 6564"/>
              <a:gd name="T42" fmla="*/ 3513 w 6468"/>
              <a:gd name="T43" fmla="*/ 6072 h 6564"/>
              <a:gd name="T44" fmla="*/ 4484 w 6468"/>
              <a:gd name="T45" fmla="*/ 6433 h 6564"/>
              <a:gd name="T46" fmla="*/ 5145 w 6468"/>
              <a:gd name="T47" fmla="*/ 6347 h 6564"/>
              <a:gd name="T48" fmla="*/ 5088 w 6468"/>
              <a:gd name="T49" fmla="*/ 5759 h 6564"/>
              <a:gd name="T50" fmla="*/ 6029 w 6468"/>
              <a:gd name="T51" fmla="*/ 5328 h 6564"/>
              <a:gd name="T52" fmla="*/ 6434 w 6468"/>
              <a:gd name="T53" fmla="*/ 4799 h 6564"/>
              <a:gd name="T54" fmla="*/ 370 w 6468"/>
              <a:gd name="T55" fmla="*/ 1975 h 6564"/>
              <a:gd name="T56" fmla="*/ 0 w 6468"/>
              <a:gd name="T57" fmla="*/ 1827 h 6564"/>
              <a:gd name="T58" fmla="*/ 148 w 6468"/>
              <a:gd name="T59" fmla="*/ 1436 h 6564"/>
              <a:gd name="T60" fmla="*/ 580 w 6468"/>
              <a:gd name="T61" fmla="*/ 947 h 6564"/>
              <a:gd name="T62" fmla="*/ 424 w 6468"/>
              <a:gd name="T63" fmla="*/ 583 h 6564"/>
              <a:gd name="T64" fmla="*/ 802 w 6468"/>
              <a:gd name="T65" fmla="*/ 412 h 6564"/>
              <a:gd name="T66" fmla="*/ 1454 w 6468"/>
              <a:gd name="T67" fmla="*/ 371 h 6564"/>
              <a:gd name="T68" fmla="*/ 1602 w 6468"/>
              <a:gd name="T69" fmla="*/ 0 h 6564"/>
              <a:gd name="T70" fmla="*/ 1993 w 6468"/>
              <a:gd name="T71" fmla="*/ 148 h 6564"/>
              <a:gd name="T72" fmla="*/ 2482 w 6468"/>
              <a:gd name="T73" fmla="*/ 580 h 6564"/>
              <a:gd name="T74" fmla="*/ 2848 w 6468"/>
              <a:gd name="T75" fmla="*/ 423 h 6564"/>
              <a:gd name="T76" fmla="*/ 3018 w 6468"/>
              <a:gd name="T77" fmla="*/ 801 h 6564"/>
              <a:gd name="T78" fmla="*/ 3060 w 6468"/>
              <a:gd name="T79" fmla="*/ 1453 h 6564"/>
              <a:gd name="T80" fmla="*/ 3430 w 6468"/>
              <a:gd name="T81" fmla="*/ 1601 h 6564"/>
              <a:gd name="T82" fmla="*/ 3282 w 6468"/>
              <a:gd name="T83" fmla="*/ 1992 h 6564"/>
              <a:gd name="T84" fmla="*/ 2850 w 6468"/>
              <a:gd name="T85" fmla="*/ 2481 h 6564"/>
              <a:gd name="T86" fmla="*/ 3008 w 6468"/>
              <a:gd name="T87" fmla="*/ 2847 h 6564"/>
              <a:gd name="T88" fmla="*/ 2629 w 6468"/>
              <a:gd name="T89" fmla="*/ 3017 h 6564"/>
              <a:gd name="T90" fmla="*/ 1977 w 6468"/>
              <a:gd name="T91" fmla="*/ 3059 h 6564"/>
              <a:gd name="T92" fmla="*/ 1829 w 6468"/>
              <a:gd name="T93" fmla="*/ 3429 h 6564"/>
              <a:gd name="T94" fmla="*/ 1438 w 6468"/>
              <a:gd name="T95" fmla="*/ 3281 h 6564"/>
              <a:gd name="T96" fmla="*/ 949 w 6468"/>
              <a:gd name="T97" fmla="*/ 2849 h 6564"/>
              <a:gd name="T98" fmla="*/ 584 w 6468"/>
              <a:gd name="T99" fmla="*/ 3007 h 6564"/>
              <a:gd name="T100" fmla="*/ 413 w 6468"/>
              <a:gd name="T101" fmla="*/ 2628 h 6564"/>
              <a:gd name="T102" fmla="*/ 370 w 6468"/>
              <a:gd name="T103" fmla="*/ 1975 h 6564"/>
              <a:gd name="T104" fmla="*/ 2173 w 6468"/>
              <a:gd name="T105" fmla="*/ 2177 h 6564"/>
              <a:gd name="T106" fmla="*/ 1257 w 6468"/>
              <a:gd name="T107" fmla="*/ 1251 h 6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68" h="6564">
                <a:moveTo>
                  <a:pt x="3204" y="4309"/>
                </a:moveTo>
                <a:cubicBezTo>
                  <a:pt x="3040" y="3916"/>
                  <a:pt x="3228" y="3463"/>
                  <a:pt x="3621" y="3299"/>
                </a:cubicBezTo>
                <a:cubicBezTo>
                  <a:pt x="4014" y="3135"/>
                  <a:pt x="4468" y="3323"/>
                  <a:pt x="4632" y="3716"/>
                </a:cubicBezTo>
                <a:cubicBezTo>
                  <a:pt x="4796" y="4109"/>
                  <a:pt x="4608" y="4563"/>
                  <a:pt x="4214" y="4727"/>
                </a:cubicBezTo>
                <a:cubicBezTo>
                  <a:pt x="3821" y="4891"/>
                  <a:pt x="3368" y="4703"/>
                  <a:pt x="3204" y="4309"/>
                </a:cubicBezTo>
                <a:close/>
                <a:moveTo>
                  <a:pt x="6337" y="4571"/>
                </a:moveTo>
                <a:lnTo>
                  <a:pt x="5974" y="4421"/>
                </a:lnTo>
                <a:cubicBezTo>
                  <a:pt x="6028" y="4156"/>
                  <a:pt x="6029" y="3877"/>
                  <a:pt x="5974" y="3603"/>
                </a:cubicBezTo>
                <a:lnTo>
                  <a:pt x="6336" y="3452"/>
                </a:lnTo>
                <a:cubicBezTo>
                  <a:pt x="6424" y="3416"/>
                  <a:pt x="6466" y="3315"/>
                  <a:pt x="6429" y="3225"/>
                </a:cubicBezTo>
                <a:lnTo>
                  <a:pt x="6249" y="2791"/>
                </a:lnTo>
                <a:cubicBezTo>
                  <a:pt x="6213" y="2703"/>
                  <a:pt x="6112" y="2660"/>
                  <a:pt x="6022" y="2697"/>
                </a:cubicBezTo>
                <a:lnTo>
                  <a:pt x="5660" y="2848"/>
                </a:lnTo>
                <a:cubicBezTo>
                  <a:pt x="5504" y="2615"/>
                  <a:pt x="5305" y="2419"/>
                  <a:pt x="5080" y="2269"/>
                </a:cubicBezTo>
                <a:lnTo>
                  <a:pt x="5229" y="1907"/>
                </a:lnTo>
                <a:cubicBezTo>
                  <a:pt x="5265" y="1819"/>
                  <a:pt x="5224" y="1717"/>
                  <a:pt x="5136" y="1681"/>
                </a:cubicBezTo>
                <a:lnTo>
                  <a:pt x="4702" y="1500"/>
                </a:lnTo>
                <a:cubicBezTo>
                  <a:pt x="4614" y="1464"/>
                  <a:pt x="4513" y="1505"/>
                  <a:pt x="4477" y="1593"/>
                </a:cubicBezTo>
                <a:lnTo>
                  <a:pt x="4328" y="1956"/>
                </a:lnTo>
                <a:cubicBezTo>
                  <a:pt x="4168" y="1924"/>
                  <a:pt x="4002" y="1911"/>
                  <a:pt x="3837" y="1917"/>
                </a:cubicBezTo>
                <a:cubicBezTo>
                  <a:pt x="3804" y="2165"/>
                  <a:pt x="3609" y="2361"/>
                  <a:pt x="3364" y="2397"/>
                </a:cubicBezTo>
                <a:cubicBezTo>
                  <a:pt x="3361" y="2403"/>
                  <a:pt x="3360" y="2407"/>
                  <a:pt x="3357" y="2412"/>
                </a:cubicBezTo>
                <a:cubicBezTo>
                  <a:pt x="3426" y="2507"/>
                  <a:pt x="3465" y="2621"/>
                  <a:pt x="3465" y="2743"/>
                </a:cubicBezTo>
                <a:cubicBezTo>
                  <a:pt x="3465" y="2793"/>
                  <a:pt x="3458" y="2841"/>
                  <a:pt x="3445" y="2889"/>
                </a:cubicBezTo>
                <a:cubicBezTo>
                  <a:pt x="3448" y="2888"/>
                  <a:pt x="3449" y="2887"/>
                  <a:pt x="3452" y="2887"/>
                </a:cubicBezTo>
                <a:cubicBezTo>
                  <a:pt x="4073" y="2628"/>
                  <a:pt x="4789" y="2924"/>
                  <a:pt x="5048" y="3547"/>
                </a:cubicBezTo>
                <a:cubicBezTo>
                  <a:pt x="5306" y="4168"/>
                  <a:pt x="5010" y="4884"/>
                  <a:pt x="4388" y="5143"/>
                </a:cubicBezTo>
                <a:cubicBezTo>
                  <a:pt x="3766" y="5401"/>
                  <a:pt x="3050" y="5105"/>
                  <a:pt x="2792" y="4483"/>
                </a:cubicBezTo>
                <a:cubicBezTo>
                  <a:pt x="2650" y="4140"/>
                  <a:pt x="2676" y="3771"/>
                  <a:pt x="2832" y="3464"/>
                </a:cubicBezTo>
                <a:cubicBezTo>
                  <a:pt x="2682" y="3491"/>
                  <a:pt x="2524" y="3459"/>
                  <a:pt x="2397" y="3364"/>
                </a:cubicBezTo>
                <a:cubicBezTo>
                  <a:pt x="2392" y="3367"/>
                  <a:pt x="2388" y="3368"/>
                  <a:pt x="2382" y="3369"/>
                </a:cubicBezTo>
                <a:cubicBezTo>
                  <a:pt x="2341" y="3637"/>
                  <a:pt x="2109" y="3843"/>
                  <a:pt x="1830" y="3843"/>
                </a:cubicBezTo>
                <a:cubicBezTo>
                  <a:pt x="1814" y="4035"/>
                  <a:pt x="1824" y="4231"/>
                  <a:pt x="1864" y="4427"/>
                </a:cubicBezTo>
                <a:lnTo>
                  <a:pt x="1502" y="4577"/>
                </a:lnTo>
                <a:cubicBezTo>
                  <a:pt x="1414" y="4613"/>
                  <a:pt x="1372" y="4715"/>
                  <a:pt x="1409" y="4804"/>
                </a:cubicBezTo>
                <a:lnTo>
                  <a:pt x="1589" y="5239"/>
                </a:lnTo>
                <a:cubicBezTo>
                  <a:pt x="1625" y="5327"/>
                  <a:pt x="1726" y="5369"/>
                  <a:pt x="1816" y="5332"/>
                </a:cubicBezTo>
                <a:lnTo>
                  <a:pt x="2178" y="5181"/>
                </a:lnTo>
                <a:cubicBezTo>
                  <a:pt x="2334" y="5415"/>
                  <a:pt x="2533" y="5611"/>
                  <a:pt x="2758" y="5760"/>
                </a:cubicBezTo>
                <a:lnTo>
                  <a:pt x="2609" y="6123"/>
                </a:lnTo>
                <a:cubicBezTo>
                  <a:pt x="2573" y="6211"/>
                  <a:pt x="2614" y="6312"/>
                  <a:pt x="2702" y="6348"/>
                </a:cubicBezTo>
                <a:lnTo>
                  <a:pt x="3138" y="6528"/>
                </a:lnTo>
                <a:cubicBezTo>
                  <a:pt x="3226" y="6564"/>
                  <a:pt x="3328" y="6523"/>
                  <a:pt x="3364" y="6435"/>
                </a:cubicBezTo>
                <a:lnTo>
                  <a:pt x="3513" y="6072"/>
                </a:lnTo>
                <a:cubicBezTo>
                  <a:pt x="3778" y="6125"/>
                  <a:pt x="4057" y="6127"/>
                  <a:pt x="4333" y="6072"/>
                </a:cubicBezTo>
                <a:lnTo>
                  <a:pt x="4484" y="6433"/>
                </a:lnTo>
                <a:cubicBezTo>
                  <a:pt x="4520" y="6521"/>
                  <a:pt x="4621" y="6564"/>
                  <a:pt x="4710" y="6527"/>
                </a:cubicBezTo>
                <a:lnTo>
                  <a:pt x="5145" y="6347"/>
                </a:lnTo>
                <a:cubicBezTo>
                  <a:pt x="5233" y="6311"/>
                  <a:pt x="5276" y="6209"/>
                  <a:pt x="5238" y="6120"/>
                </a:cubicBezTo>
                <a:lnTo>
                  <a:pt x="5088" y="5759"/>
                </a:lnTo>
                <a:cubicBezTo>
                  <a:pt x="5321" y="5603"/>
                  <a:pt x="5517" y="5404"/>
                  <a:pt x="5666" y="5179"/>
                </a:cubicBezTo>
                <a:lnTo>
                  <a:pt x="6029" y="5328"/>
                </a:lnTo>
                <a:cubicBezTo>
                  <a:pt x="6117" y="5364"/>
                  <a:pt x="6218" y="5323"/>
                  <a:pt x="6254" y="5235"/>
                </a:cubicBezTo>
                <a:lnTo>
                  <a:pt x="6434" y="4799"/>
                </a:lnTo>
                <a:cubicBezTo>
                  <a:pt x="6468" y="4708"/>
                  <a:pt x="6425" y="4608"/>
                  <a:pt x="6337" y="4571"/>
                </a:cubicBezTo>
                <a:close/>
                <a:moveTo>
                  <a:pt x="370" y="1975"/>
                </a:moveTo>
                <a:lnTo>
                  <a:pt x="145" y="1973"/>
                </a:lnTo>
                <a:cubicBezTo>
                  <a:pt x="65" y="1973"/>
                  <a:pt x="0" y="1908"/>
                  <a:pt x="0" y="1827"/>
                </a:cubicBezTo>
                <a:lnTo>
                  <a:pt x="1" y="1581"/>
                </a:lnTo>
                <a:cubicBezTo>
                  <a:pt x="1" y="1501"/>
                  <a:pt x="66" y="1436"/>
                  <a:pt x="148" y="1436"/>
                </a:cubicBezTo>
                <a:lnTo>
                  <a:pt x="373" y="1437"/>
                </a:lnTo>
                <a:cubicBezTo>
                  <a:pt x="408" y="1264"/>
                  <a:pt x="477" y="1097"/>
                  <a:pt x="580" y="947"/>
                </a:cubicBezTo>
                <a:lnTo>
                  <a:pt x="422" y="788"/>
                </a:lnTo>
                <a:cubicBezTo>
                  <a:pt x="366" y="731"/>
                  <a:pt x="366" y="639"/>
                  <a:pt x="424" y="583"/>
                </a:cubicBezTo>
                <a:lnTo>
                  <a:pt x="597" y="411"/>
                </a:lnTo>
                <a:cubicBezTo>
                  <a:pt x="654" y="355"/>
                  <a:pt x="746" y="355"/>
                  <a:pt x="802" y="412"/>
                </a:cubicBezTo>
                <a:lnTo>
                  <a:pt x="961" y="572"/>
                </a:lnTo>
                <a:cubicBezTo>
                  <a:pt x="1113" y="471"/>
                  <a:pt x="1281" y="404"/>
                  <a:pt x="1454" y="371"/>
                </a:cubicBezTo>
                <a:lnTo>
                  <a:pt x="1456" y="145"/>
                </a:lnTo>
                <a:cubicBezTo>
                  <a:pt x="1456" y="65"/>
                  <a:pt x="1521" y="0"/>
                  <a:pt x="1602" y="0"/>
                </a:cubicBezTo>
                <a:lnTo>
                  <a:pt x="1848" y="1"/>
                </a:lnTo>
                <a:cubicBezTo>
                  <a:pt x="1928" y="1"/>
                  <a:pt x="1993" y="67"/>
                  <a:pt x="1993" y="148"/>
                </a:cubicBezTo>
                <a:lnTo>
                  <a:pt x="1992" y="373"/>
                </a:lnTo>
                <a:cubicBezTo>
                  <a:pt x="2165" y="408"/>
                  <a:pt x="2332" y="477"/>
                  <a:pt x="2482" y="580"/>
                </a:cubicBezTo>
                <a:lnTo>
                  <a:pt x="2642" y="421"/>
                </a:lnTo>
                <a:cubicBezTo>
                  <a:pt x="2700" y="365"/>
                  <a:pt x="2792" y="365"/>
                  <a:pt x="2848" y="423"/>
                </a:cubicBezTo>
                <a:lnTo>
                  <a:pt x="3020" y="596"/>
                </a:lnTo>
                <a:cubicBezTo>
                  <a:pt x="3076" y="653"/>
                  <a:pt x="3076" y="745"/>
                  <a:pt x="3018" y="801"/>
                </a:cubicBezTo>
                <a:lnTo>
                  <a:pt x="2858" y="960"/>
                </a:lnTo>
                <a:cubicBezTo>
                  <a:pt x="2960" y="1112"/>
                  <a:pt x="3026" y="1280"/>
                  <a:pt x="3060" y="1453"/>
                </a:cubicBezTo>
                <a:lnTo>
                  <a:pt x="3285" y="1455"/>
                </a:lnTo>
                <a:cubicBezTo>
                  <a:pt x="3365" y="1455"/>
                  <a:pt x="3430" y="1520"/>
                  <a:pt x="3430" y="1601"/>
                </a:cubicBezTo>
                <a:lnTo>
                  <a:pt x="3429" y="1847"/>
                </a:lnTo>
                <a:cubicBezTo>
                  <a:pt x="3429" y="1927"/>
                  <a:pt x="3364" y="1992"/>
                  <a:pt x="3282" y="1992"/>
                </a:cubicBezTo>
                <a:lnTo>
                  <a:pt x="3057" y="1991"/>
                </a:lnTo>
                <a:cubicBezTo>
                  <a:pt x="3022" y="2164"/>
                  <a:pt x="2953" y="2331"/>
                  <a:pt x="2850" y="2481"/>
                </a:cubicBezTo>
                <a:lnTo>
                  <a:pt x="3009" y="2641"/>
                </a:lnTo>
                <a:cubicBezTo>
                  <a:pt x="3065" y="2699"/>
                  <a:pt x="3065" y="2791"/>
                  <a:pt x="3008" y="2847"/>
                </a:cubicBezTo>
                <a:lnTo>
                  <a:pt x="2834" y="3019"/>
                </a:lnTo>
                <a:cubicBezTo>
                  <a:pt x="2777" y="3075"/>
                  <a:pt x="2685" y="3075"/>
                  <a:pt x="2629" y="3017"/>
                </a:cubicBezTo>
                <a:lnTo>
                  <a:pt x="2470" y="2857"/>
                </a:lnTo>
                <a:cubicBezTo>
                  <a:pt x="2318" y="2959"/>
                  <a:pt x="2150" y="3025"/>
                  <a:pt x="1977" y="3059"/>
                </a:cubicBezTo>
                <a:lnTo>
                  <a:pt x="1976" y="3284"/>
                </a:lnTo>
                <a:cubicBezTo>
                  <a:pt x="1976" y="3364"/>
                  <a:pt x="1910" y="3429"/>
                  <a:pt x="1829" y="3429"/>
                </a:cubicBezTo>
                <a:lnTo>
                  <a:pt x="1584" y="3428"/>
                </a:lnTo>
                <a:cubicBezTo>
                  <a:pt x="1504" y="3428"/>
                  <a:pt x="1438" y="3363"/>
                  <a:pt x="1438" y="3281"/>
                </a:cubicBezTo>
                <a:lnTo>
                  <a:pt x="1440" y="3056"/>
                </a:lnTo>
                <a:cubicBezTo>
                  <a:pt x="1266" y="3021"/>
                  <a:pt x="1100" y="2952"/>
                  <a:pt x="949" y="2849"/>
                </a:cubicBezTo>
                <a:lnTo>
                  <a:pt x="789" y="3008"/>
                </a:lnTo>
                <a:cubicBezTo>
                  <a:pt x="732" y="3064"/>
                  <a:pt x="640" y="3064"/>
                  <a:pt x="584" y="3007"/>
                </a:cubicBezTo>
                <a:lnTo>
                  <a:pt x="412" y="2833"/>
                </a:lnTo>
                <a:cubicBezTo>
                  <a:pt x="356" y="2776"/>
                  <a:pt x="356" y="2684"/>
                  <a:pt x="413" y="2628"/>
                </a:cubicBezTo>
                <a:lnTo>
                  <a:pt x="573" y="2469"/>
                </a:lnTo>
                <a:cubicBezTo>
                  <a:pt x="470" y="2316"/>
                  <a:pt x="404" y="2148"/>
                  <a:pt x="370" y="1975"/>
                </a:cubicBezTo>
                <a:close/>
                <a:moveTo>
                  <a:pt x="1252" y="2172"/>
                </a:moveTo>
                <a:cubicBezTo>
                  <a:pt x="1505" y="2428"/>
                  <a:pt x="1917" y="2431"/>
                  <a:pt x="2173" y="2177"/>
                </a:cubicBezTo>
                <a:cubicBezTo>
                  <a:pt x="2429" y="1924"/>
                  <a:pt x="2432" y="1512"/>
                  <a:pt x="2178" y="1256"/>
                </a:cubicBezTo>
                <a:cubicBezTo>
                  <a:pt x="1925" y="1000"/>
                  <a:pt x="1513" y="997"/>
                  <a:pt x="1257" y="1251"/>
                </a:cubicBezTo>
                <a:cubicBezTo>
                  <a:pt x="1000" y="1504"/>
                  <a:pt x="998" y="1916"/>
                  <a:pt x="1252" y="217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灯片编号占位符 1"/>
          <p:cNvSpPr>
            <a:spLocks noGrp="1"/>
          </p:cNvSpPr>
          <p:nvPr>
            <p:ph type="sldNum" sz="quarter" idx="12"/>
          </p:nvPr>
        </p:nvSpPr>
        <p:spPr/>
        <p:txBody>
          <a:bodyPr/>
          <a:lstStyle/>
          <a:p>
            <a:fld id="{3ACD1EC8-6F57-41A7-99F1-FEDB2874BA2B}" type="slidenum">
              <a:rPr lang="zh-CN" altLang="en-US" smtClean="0"/>
              <a:t>5</a:t>
            </a:fld>
            <a:endParaRPr lang="zh-CN" altLang="en-US"/>
          </a:p>
        </p:txBody>
      </p:sp>
      <p:sp>
        <p:nvSpPr>
          <p:cNvPr id="3" name="矩形 2"/>
          <p:cNvSpPr/>
          <p:nvPr>
            <p:custDataLst>
              <p:tags r:id="rId2"/>
            </p:custDataLst>
          </p:nvPr>
        </p:nvSpPr>
        <p:spPr>
          <a:xfrm>
            <a:off x="6732315" y="1594600"/>
            <a:ext cx="559044" cy="5847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p>
        </p:txBody>
      </p:sp>
      <p:sp>
        <p:nvSpPr>
          <p:cNvPr id="5" name="文本框 4"/>
          <p:cNvSpPr txBox="1"/>
          <p:nvPr>
            <p:custDataLst>
              <p:tags r:id="rId3"/>
            </p:custDataLst>
          </p:nvPr>
        </p:nvSpPr>
        <p:spPr>
          <a:xfrm>
            <a:off x="7071503" y="1595581"/>
            <a:ext cx="4061680" cy="583565"/>
          </a:xfrm>
          <a:prstGeom prst="rect">
            <a:avLst/>
          </a:prstGeom>
          <a:noFill/>
        </p:spPr>
        <p:txBody>
          <a:bodyPr wrap="square" rtlCol="0">
            <a:spAutoFit/>
          </a:bodyPr>
          <a:lstStyle/>
          <a:p>
            <a:pPr algn="ctr"/>
            <a:r>
              <a:rPr lang="zh-CN" altLang="en-US" sz="3200" dirty="0">
                <a:solidFill>
                  <a:schemeClr val="bg2"/>
                </a:solidFill>
                <a:latin typeface="微软雅黑" panose="020B0503020204020204" pitchFamily="34" charset="-122"/>
                <a:ea typeface="微软雅黑" panose="020B0503020204020204" pitchFamily="34" charset="-122"/>
              </a:rPr>
              <a:t>实验背景</a:t>
            </a:r>
          </a:p>
        </p:txBody>
      </p:sp>
      <p:cxnSp>
        <p:nvCxnSpPr>
          <p:cNvPr id="6" name="直接连接符 5"/>
          <p:cNvCxnSpPr/>
          <p:nvPr>
            <p:custDataLst>
              <p:tags r:id="rId4"/>
            </p:custDataLst>
          </p:nvPr>
        </p:nvCxnSpPr>
        <p:spPr>
          <a:xfrm>
            <a:off x="6452793" y="2175228"/>
            <a:ext cx="4680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钓鱼邮件攻击</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6</a:t>
            </a:fld>
            <a:endParaRPr lang="zh-CN" altLang="en-US"/>
          </a:p>
        </p:txBody>
      </p:sp>
      <p:sp>
        <p:nvSpPr>
          <p:cNvPr id="7" name="文本框 6"/>
          <p:cNvSpPr txBox="1"/>
          <p:nvPr/>
        </p:nvSpPr>
        <p:spPr>
          <a:xfrm>
            <a:off x="2087245" y="1189355"/>
            <a:ext cx="3986530" cy="382270"/>
          </a:xfrm>
          <a:prstGeom prst="rect">
            <a:avLst/>
          </a:prstGeom>
          <a:noFill/>
        </p:spPr>
        <p:txBody>
          <a:bodyPr wrap="square" rtlCol="0">
            <a:noAutofit/>
          </a:bodyPr>
          <a:lstStyle/>
          <a:p>
            <a:endParaRPr lang="zh-CN" altLang="en-US"/>
          </a:p>
        </p:txBody>
      </p:sp>
      <p:sp>
        <p:nvSpPr>
          <p:cNvPr id="8" name="文本框 7"/>
          <p:cNvSpPr txBox="1"/>
          <p:nvPr/>
        </p:nvSpPr>
        <p:spPr>
          <a:xfrm>
            <a:off x="431165" y="903605"/>
            <a:ext cx="6330315" cy="368300"/>
          </a:xfrm>
          <a:prstGeom prst="rect">
            <a:avLst/>
          </a:prstGeom>
          <a:noFill/>
        </p:spPr>
        <p:txBody>
          <a:bodyPr wrap="square" rtlCol="0">
            <a:spAutoFit/>
          </a:bodyPr>
          <a:lstStyle/>
          <a:p>
            <a:r>
              <a:rPr lang="zh-CN" altLang="en-US"/>
              <a:t>利用gophish实现钓鱼邮件</a:t>
            </a:r>
          </a:p>
        </p:txBody>
      </p:sp>
      <p:pic>
        <p:nvPicPr>
          <p:cNvPr id="9" name="图片 8"/>
          <p:cNvPicPr>
            <a:picLocks noChangeAspect="1"/>
          </p:cNvPicPr>
          <p:nvPr>
            <p:custDataLst>
              <p:tags r:id="rId1"/>
            </p:custDataLst>
          </p:nvPr>
        </p:nvPicPr>
        <p:blipFill>
          <a:blip r:embed="rId3"/>
          <a:stretch>
            <a:fillRect/>
          </a:stretch>
        </p:blipFill>
        <p:spPr>
          <a:xfrm>
            <a:off x="4648200" y="1123950"/>
            <a:ext cx="7188835" cy="4283075"/>
          </a:xfrm>
          <a:prstGeom prst="rect">
            <a:avLst/>
          </a:prstGeom>
        </p:spPr>
      </p:pic>
      <p:sp>
        <p:nvSpPr>
          <p:cNvPr id="10" name="文本框 9"/>
          <p:cNvSpPr txBox="1"/>
          <p:nvPr/>
        </p:nvSpPr>
        <p:spPr>
          <a:xfrm>
            <a:off x="555625" y="2440305"/>
            <a:ext cx="3439160" cy="1198880"/>
          </a:xfrm>
          <a:prstGeom prst="rect">
            <a:avLst/>
          </a:prstGeom>
          <a:noFill/>
        </p:spPr>
        <p:txBody>
          <a:bodyPr wrap="square" rtlCol="0">
            <a:spAutoFit/>
          </a:bodyPr>
          <a:lstStyle/>
          <a:p>
            <a:r>
              <a:rPr lang="en-US" altLang="zh-CN"/>
              <a:t>./giphish </a:t>
            </a:r>
            <a:r>
              <a:rPr lang="zh-CN" altLang="en-US"/>
              <a:t>运行</a:t>
            </a:r>
            <a:r>
              <a:rPr lang="en-US" altLang="zh-CN"/>
              <a:t>gophish</a:t>
            </a:r>
            <a:r>
              <a:rPr lang="zh-CN" altLang="en-US"/>
              <a:t>后</a:t>
            </a:r>
          </a:p>
          <a:p>
            <a:r>
              <a:rPr lang="zh-CN" altLang="en-US"/>
              <a:t>在浏览器输入</a:t>
            </a:r>
            <a:r>
              <a:rPr lang="en-US" altLang="zh-CN"/>
              <a:t> http://192.168.66.134:3333 </a:t>
            </a:r>
            <a:r>
              <a:rPr lang="zh-CN" altLang="en-US"/>
              <a:t>进入右侧界面</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钓鱼邮件攻击</a:t>
            </a:r>
            <a:r>
              <a:rPr lang="en-US" altLang="zh-CN"/>
              <a:t>——</a:t>
            </a:r>
            <a:r>
              <a:rPr lang="zh-CN" altLang="en-US"/>
              <a:t>普通邮件发送</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7</a:t>
            </a:fld>
            <a:endParaRPr lang="zh-CN" altLang="en-US"/>
          </a:p>
        </p:txBody>
      </p:sp>
      <p:sp>
        <p:nvSpPr>
          <p:cNvPr id="7" name="文本框 6"/>
          <p:cNvSpPr txBox="1"/>
          <p:nvPr/>
        </p:nvSpPr>
        <p:spPr>
          <a:xfrm>
            <a:off x="2087245" y="1189355"/>
            <a:ext cx="3986530" cy="382270"/>
          </a:xfrm>
          <a:prstGeom prst="rect">
            <a:avLst/>
          </a:prstGeom>
          <a:noFill/>
        </p:spPr>
        <p:txBody>
          <a:bodyPr wrap="square" rtlCol="0">
            <a:noAutofit/>
          </a:bodyPr>
          <a:lstStyle/>
          <a:p>
            <a:endParaRPr lang="zh-CN" altLang="en-US"/>
          </a:p>
        </p:txBody>
      </p:sp>
      <p:pic>
        <p:nvPicPr>
          <p:cNvPr id="3" name="图片 2"/>
          <p:cNvPicPr>
            <a:picLocks noChangeAspect="1"/>
          </p:cNvPicPr>
          <p:nvPr>
            <p:custDataLst>
              <p:tags r:id="rId1"/>
            </p:custDataLst>
          </p:nvPr>
        </p:nvPicPr>
        <p:blipFill>
          <a:blip r:embed="rId3"/>
          <a:stretch>
            <a:fillRect/>
          </a:stretch>
        </p:blipFill>
        <p:spPr>
          <a:xfrm>
            <a:off x="7228205" y="869950"/>
            <a:ext cx="3463925" cy="5118100"/>
          </a:xfrm>
          <a:prstGeom prst="rect">
            <a:avLst/>
          </a:prstGeom>
        </p:spPr>
      </p:pic>
      <p:sp>
        <p:nvSpPr>
          <p:cNvPr id="5" name="文本框 4"/>
          <p:cNvSpPr txBox="1"/>
          <p:nvPr/>
        </p:nvSpPr>
        <p:spPr>
          <a:xfrm>
            <a:off x="248285" y="1290955"/>
            <a:ext cx="4024630" cy="645160"/>
          </a:xfrm>
          <a:prstGeom prst="rect">
            <a:avLst/>
          </a:prstGeom>
          <a:noFill/>
        </p:spPr>
        <p:txBody>
          <a:bodyPr wrap="square" rtlCol="0">
            <a:spAutoFit/>
          </a:bodyPr>
          <a:lstStyle/>
          <a:p>
            <a:r>
              <a:rPr lang="zh-CN" altLang="en-US"/>
              <a:t>在功能选择框内选择</a:t>
            </a:r>
            <a:r>
              <a:rPr lang="en-US" altLang="zh-CN"/>
              <a:t>sending profiles</a:t>
            </a:r>
            <a:r>
              <a:rPr lang="zh-CN" altLang="en-US"/>
              <a:t>，如右图填写数据后，点击发送即可！</a:t>
            </a:r>
          </a:p>
        </p:txBody>
      </p:sp>
      <p:pic>
        <p:nvPicPr>
          <p:cNvPr id="9" name="图片 8"/>
          <p:cNvPicPr>
            <a:picLocks noChangeAspect="1"/>
          </p:cNvPicPr>
          <p:nvPr/>
        </p:nvPicPr>
        <p:blipFill>
          <a:blip r:embed="rId4"/>
          <a:stretch>
            <a:fillRect/>
          </a:stretch>
        </p:blipFill>
        <p:spPr>
          <a:xfrm>
            <a:off x="1162050" y="1936115"/>
            <a:ext cx="3452495" cy="41421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钓鱼邮件攻击</a:t>
            </a:r>
            <a:r>
              <a:rPr lang="en-US" altLang="zh-CN"/>
              <a:t>——</a:t>
            </a:r>
            <a:r>
              <a:rPr lang="zh-CN" altLang="en-US"/>
              <a:t>危险的攻击</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8</a:t>
            </a:fld>
            <a:endParaRPr lang="zh-CN" altLang="en-US"/>
          </a:p>
        </p:txBody>
      </p:sp>
      <p:sp>
        <p:nvSpPr>
          <p:cNvPr id="7" name="文本框 6"/>
          <p:cNvSpPr txBox="1"/>
          <p:nvPr/>
        </p:nvSpPr>
        <p:spPr>
          <a:xfrm>
            <a:off x="2087245" y="1189355"/>
            <a:ext cx="3986530" cy="382270"/>
          </a:xfrm>
          <a:prstGeom prst="rect">
            <a:avLst/>
          </a:prstGeom>
          <a:noFill/>
        </p:spPr>
        <p:txBody>
          <a:bodyPr wrap="square" rtlCol="0">
            <a:noAutofit/>
          </a:bodyPr>
          <a:lstStyle/>
          <a:p>
            <a:endParaRPr lang="zh-CN" altLang="en-US"/>
          </a:p>
        </p:txBody>
      </p:sp>
      <p:pic>
        <p:nvPicPr>
          <p:cNvPr id="4" name="图片 3"/>
          <p:cNvPicPr>
            <a:picLocks noChangeAspect="1"/>
          </p:cNvPicPr>
          <p:nvPr>
            <p:custDataLst>
              <p:tags r:id="rId1"/>
            </p:custDataLst>
          </p:nvPr>
        </p:nvPicPr>
        <p:blipFill>
          <a:blip r:embed="rId3"/>
          <a:stretch>
            <a:fillRect/>
          </a:stretch>
        </p:blipFill>
        <p:spPr>
          <a:xfrm>
            <a:off x="7214235" y="929640"/>
            <a:ext cx="3911600" cy="5344160"/>
          </a:xfrm>
          <a:prstGeom prst="rect">
            <a:avLst/>
          </a:prstGeom>
        </p:spPr>
      </p:pic>
      <p:sp>
        <p:nvSpPr>
          <p:cNvPr id="5" name="文本框 4"/>
          <p:cNvSpPr txBox="1"/>
          <p:nvPr/>
        </p:nvSpPr>
        <p:spPr>
          <a:xfrm>
            <a:off x="922020" y="1437005"/>
            <a:ext cx="4763770" cy="368300"/>
          </a:xfrm>
          <a:prstGeom prst="rect">
            <a:avLst/>
          </a:prstGeom>
          <a:noFill/>
        </p:spPr>
        <p:txBody>
          <a:bodyPr wrap="square" rtlCol="0">
            <a:spAutoFit/>
          </a:bodyPr>
          <a:lstStyle/>
          <a:p>
            <a:r>
              <a:rPr lang="en-US" altLang="zh-CN"/>
              <a:t>First Step</a:t>
            </a:r>
            <a:r>
              <a:rPr lang="zh-CN" altLang="en-US"/>
              <a:t>：填写钓鱼页面</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钓鱼邮件攻击</a:t>
            </a:r>
            <a:r>
              <a:rPr lang="en-US" altLang="zh-CN"/>
              <a:t>——</a:t>
            </a:r>
            <a:r>
              <a:rPr lang="zh-CN" altLang="en-US"/>
              <a:t>危险的攻击</a:t>
            </a:r>
          </a:p>
        </p:txBody>
      </p:sp>
      <p:sp>
        <p:nvSpPr>
          <p:cNvPr id="6" name="灯片编号占位符 5"/>
          <p:cNvSpPr>
            <a:spLocks noGrp="1"/>
          </p:cNvSpPr>
          <p:nvPr>
            <p:ph type="sldNum" sz="quarter" idx="12"/>
          </p:nvPr>
        </p:nvSpPr>
        <p:spPr/>
        <p:txBody>
          <a:bodyPr/>
          <a:lstStyle/>
          <a:p>
            <a:fld id="{3ACD1EC8-6F57-41A7-99F1-FEDB2874BA2B}" type="slidenum">
              <a:rPr lang="zh-CN" altLang="en-US" smtClean="0"/>
              <a:t>9</a:t>
            </a:fld>
            <a:endParaRPr lang="zh-CN" altLang="en-US"/>
          </a:p>
        </p:txBody>
      </p:sp>
      <p:sp>
        <p:nvSpPr>
          <p:cNvPr id="7" name="文本框 6"/>
          <p:cNvSpPr txBox="1"/>
          <p:nvPr/>
        </p:nvSpPr>
        <p:spPr>
          <a:xfrm>
            <a:off x="2087245" y="1189355"/>
            <a:ext cx="3986530" cy="382270"/>
          </a:xfrm>
          <a:prstGeom prst="rect">
            <a:avLst/>
          </a:prstGeom>
          <a:noFill/>
        </p:spPr>
        <p:txBody>
          <a:bodyPr wrap="square" rtlCol="0">
            <a:noAutofit/>
          </a:bodyPr>
          <a:lstStyle/>
          <a:p>
            <a:endParaRPr lang="zh-CN" altLang="en-US"/>
          </a:p>
        </p:txBody>
      </p:sp>
      <p:pic>
        <p:nvPicPr>
          <p:cNvPr id="3" name="图片 2"/>
          <p:cNvPicPr>
            <a:picLocks noChangeAspect="1"/>
          </p:cNvPicPr>
          <p:nvPr>
            <p:custDataLst>
              <p:tags r:id="rId1"/>
            </p:custDataLst>
          </p:nvPr>
        </p:nvPicPr>
        <p:blipFill>
          <a:blip r:embed="rId3"/>
          <a:stretch>
            <a:fillRect/>
          </a:stretch>
        </p:blipFill>
        <p:spPr>
          <a:xfrm>
            <a:off x="7143750" y="1571625"/>
            <a:ext cx="4552950" cy="3714750"/>
          </a:xfrm>
          <a:prstGeom prst="rect">
            <a:avLst/>
          </a:prstGeom>
        </p:spPr>
      </p:pic>
      <p:sp>
        <p:nvSpPr>
          <p:cNvPr id="4" name="文本框 3"/>
          <p:cNvSpPr txBox="1"/>
          <p:nvPr/>
        </p:nvSpPr>
        <p:spPr>
          <a:xfrm>
            <a:off x="862965" y="2009140"/>
            <a:ext cx="5752465" cy="368300"/>
          </a:xfrm>
          <a:prstGeom prst="rect">
            <a:avLst/>
          </a:prstGeom>
          <a:noFill/>
        </p:spPr>
        <p:txBody>
          <a:bodyPr wrap="square" rtlCol="0">
            <a:spAutoFit/>
          </a:bodyPr>
          <a:lstStyle/>
          <a:p>
            <a:r>
              <a:rPr lang="en-US" altLang="zh-CN"/>
              <a:t>Second Step:</a:t>
            </a:r>
            <a:r>
              <a:rPr lang="zh-CN" altLang="en-US"/>
              <a:t>填写收件人群组</a:t>
            </a:r>
            <a:r>
              <a:rPr lang="en-US" altLang="zh-CN"/>
              <a:t>(</a:t>
            </a:r>
            <a:r>
              <a:rPr lang="zh-CN" altLang="en-US"/>
              <a:t>受害人</a:t>
            </a:r>
            <a:r>
              <a:rPr lang="en-US" altLang="zh-CN"/>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177e98ad-1ab0-4991-b7e8-761cc9e9e2e8&quot;,&quot;Name&quot;:&quot;极简9&quot;,&quot;Kind&quot;:&quot;Custom&quot;,&quot;OldGuidesSetting&quot;:{&quot;HeaderHeight&quot;:11.0,&quot;FooterHeight&quot;:4.0,&quot;SideMargin&quot;:4.0,&quot;TopMargin&quot;:0.0,&quot;BottomMargin&quot;:0.0,&quot;IntervalMargin&quot;:0.0}}"/>
  <p:tag name="KSO_WPP_MARK_KEY" val="c0d718b3-aefe-483c-9d67-d5f2ebd71d24"/>
  <p:tag name="COMMONDATA" val="eyJoZGlkIjoiZmVlOGQwMGQyNWNmNjNhY2E1NTUyNzFkZjVlMTY4Yjc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ISLIDE.ICON" val="#83289;#72759;#147717;#148787;"/>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ISLIDE.ICON" val="#83289;#72759;#147717;#148787;"/>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ISLIDE.ICON" val="#83289;#72759;#147717;#148787;"/>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ISLIDE.ICON" val="#83289;#72759;#147717;#148787;"/>
</p:tagLst>
</file>

<file path=ppt/tags/tag4.xml><?xml version="1.0" encoding="utf-8"?>
<p:tagLst xmlns:a="http://schemas.openxmlformats.org/drawingml/2006/main" xmlns:r="http://schemas.openxmlformats.org/officeDocument/2006/relationships" xmlns:p="http://schemas.openxmlformats.org/presentationml/2006/main">
  <p:tag name="ISLIDE.ICON" val="#83289;#72759;#147717;#148787;"/>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SJTUB">
      <a:dk1>
        <a:srgbClr val="000000"/>
      </a:dk1>
      <a:lt1>
        <a:srgbClr val="FFFFFF"/>
      </a:lt1>
      <a:dk2>
        <a:srgbClr val="BD9F68"/>
      </a:dk2>
      <a:lt2>
        <a:srgbClr val="B5B5B6"/>
      </a:lt2>
      <a:accent1>
        <a:srgbClr val="004098"/>
      </a:accent1>
      <a:accent2>
        <a:srgbClr val="0086D1"/>
      </a:accent2>
      <a:accent3>
        <a:srgbClr val="F08300"/>
      </a:accent3>
      <a:accent4>
        <a:srgbClr val="FDD000"/>
      </a:accent4>
      <a:accent5>
        <a:srgbClr val="338D27"/>
      </a:accent5>
      <a:accent6>
        <a:srgbClr val="00514E"/>
      </a:accent6>
      <a:hlink>
        <a:srgbClr val="B5B5B6"/>
      </a:hlink>
      <a:folHlink>
        <a:srgbClr val="BD9F68"/>
      </a:folHlink>
    </a:clrScheme>
    <a:fontScheme name="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798</Words>
  <Application>Microsoft Office PowerPoint</Application>
  <PresentationFormat>宽屏</PresentationFormat>
  <Paragraphs>133</Paragraphs>
  <Slides>25</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等线</vt:lpstr>
      <vt:lpstr>黑体</vt:lpstr>
      <vt:lpstr>微软雅黑</vt:lpstr>
      <vt:lpstr>Arial</vt:lpstr>
      <vt:lpstr>Arial Black</vt:lpstr>
      <vt:lpstr>Office 主题​​</vt:lpstr>
      <vt:lpstr>钓鱼攻击的典型方法和防范措施</vt:lpstr>
      <vt:lpstr>目录</vt:lpstr>
      <vt:lpstr>目录</vt:lpstr>
      <vt:lpstr>实验背景</vt:lpstr>
      <vt:lpstr>目录</vt:lpstr>
      <vt:lpstr>钓鱼邮件攻击</vt:lpstr>
      <vt:lpstr>钓鱼邮件攻击——普通邮件发送</vt:lpstr>
      <vt:lpstr>钓鱼邮件攻击——危险的攻击</vt:lpstr>
      <vt:lpstr>钓鱼邮件攻击——危险的攻击</vt:lpstr>
      <vt:lpstr>钓鱼邮件攻击——危险的攻击</vt:lpstr>
      <vt:lpstr>钓鱼邮件攻击——危险的攻击</vt:lpstr>
      <vt:lpstr>钓鱼邮件攻击——危险的攻击</vt:lpstr>
      <vt:lpstr>攻击结果</vt:lpstr>
      <vt:lpstr>目录</vt:lpstr>
      <vt:lpstr>钓鱼邮件攻击</vt:lpstr>
      <vt:lpstr>钓鱼邮件攻击</vt:lpstr>
      <vt:lpstr>钓鱼网站攻击</vt:lpstr>
      <vt:lpstr>钓鱼网站攻击</vt:lpstr>
      <vt:lpstr>目录</vt:lpstr>
      <vt:lpstr>防范措施</vt:lpstr>
      <vt:lpstr>防范措施</vt:lpstr>
      <vt:lpstr>防范措施</vt:lpstr>
      <vt:lpstr>防范措施</vt:lpstr>
      <vt:lpstr>防范措施</vt:lpstr>
      <vt:lpstr>感谢聆听！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 Xiaodan</dc:creator>
  <cp:lastModifiedBy>CSD SJTU</cp:lastModifiedBy>
  <cp:revision>10</cp:revision>
  <dcterms:created xsi:type="dcterms:W3CDTF">2021-12-04T09:40:00Z</dcterms:created>
  <dcterms:modified xsi:type="dcterms:W3CDTF">2023-08-19T08:02:34Z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34AEF5BD60E94667A1621EAC8CEACDCB_12</vt:lpwstr>
  </property>
  <property fmtid="{D5CDD505-2E9C-101B-9397-08002B2CF9AE}" pid="3" name="KSOProductBuildVer">
    <vt:lpwstr>2052-11.1.0.14309</vt:lpwstr>
  </property>
</Properties>
</file>